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308" r:id="rId2"/>
    <p:sldId id="256" r:id="rId3"/>
    <p:sldId id="257" r:id="rId4"/>
    <p:sldId id="258" r:id="rId5"/>
    <p:sldId id="259" r:id="rId6"/>
    <p:sldId id="261" r:id="rId7"/>
    <p:sldId id="291" r:id="rId8"/>
    <p:sldId id="264" r:id="rId9"/>
    <p:sldId id="302" r:id="rId10"/>
    <p:sldId id="266" r:id="rId11"/>
    <p:sldId id="267" r:id="rId12"/>
    <p:sldId id="306" r:id="rId13"/>
    <p:sldId id="281" r:id="rId14"/>
    <p:sldId id="283" r:id="rId15"/>
    <p:sldId id="284" r:id="rId16"/>
    <p:sldId id="286" r:id="rId17"/>
    <p:sldId id="289" r:id="rId18"/>
    <p:sldId id="269" r:id="rId19"/>
    <p:sldId id="270" r:id="rId20"/>
    <p:sldId id="272" r:id="rId21"/>
    <p:sldId id="303" r:id="rId22"/>
    <p:sldId id="274" r:id="rId23"/>
    <p:sldId id="301" r:id="rId24"/>
    <p:sldId id="307" r:id="rId25"/>
    <p:sldId id="276" r:id="rId26"/>
    <p:sldId id="309" r:id="rId2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dmin" initials="A" lastIdx="3" clrIdx="0">
    <p:extLst>
      <p:ext uri="{19B8F6BF-5375-455C-9EA6-DF929625EA0E}">
        <p15:presenceInfo xmlns:p15="http://schemas.microsoft.com/office/powerpoint/2012/main" userId="Admin"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32908" autoAdjust="0"/>
    <p:restoredTop sz="94660"/>
  </p:normalViewPr>
  <p:slideViewPr>
    <p:cSldViewPr snapToGrid="0">
      <p:cViewPr varScale="1">
        <p:scale>
          <a:sx n="103" d="100"/>
          <a:sy n="103" d="100"/>
        </p:scale>
        <p:origin x="114" y="360"/>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A6EACC-1227-493C-AE2C-D8450A74D60F}"/>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IN"/>
          </a:p>
        </p:txBody>
      </p:sp>
      <p:sp>
        <p:nvSpPr>
          <p:cNvPr id="3" name="Subtitle 2">
            <a:extLst>
              <a:ext uri="{FF2B5EF4-FFF2-40B4-BE49-F238E27FC236}">
                <a16:creationId xmlns:a16="http://schemas.microsoft.com/office/drawing/2014/main" id="{3C7DFF9E-0354-43C7-BAC8-0406FC46837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IN"/>
          </a:p>
        </p:txBody>
      </p:sp>
      <p:sp>
        <p:nvSpPr>
          <p:cNvPr id="4" name="Date Placeholder 3">
            <a:extLst>
              <a:ext uri="{FF2B5EF4-FFF2-40B4-BE49-F238E27FC236}">
                <a16:creationId xmlns:a16="http://schemas.microsoft.com/office/drawing/2014/main" id="{FCF6E7C7-2065-49A0-85B0-EBF29C671052}"/>
              </a:ext>
            </a:extLst>
          </p:cNvPr>
          <p:cNvSpPr>
            <a:spLocks noGrp="1"/>
          </p:cNvSpPr>
          <p:nvPr>
            <p:ph type="dt" sz="half" idx="10"/>
          </p:nvPr>
        </p:nvSpPr>
        <p:spPr/>
        <p:txBody>
          <a:bodyPr/>
          <a:lstStyle/>
          <a:p>
            <a:fld id="{00B08DD6-1B1C-467B-8AA0-84B7907080F2}" type="datetimeFigureOut">
              <a:rPr lang="en-IN" smtClean="0"/>
              <a:pPr/>
              <a:t>22-06-2020</a:t>
            </a:fld>
            <a:endParaRPr lang="en-IN"/>
          </a:p>
        </p:txBody>
      </p:sp>
      <p:sp>
        <p:nvSpPr>
          <p:cNvPr id="5" name="Footer Placeholder 4">
            <a:extLst>
              <a:ext uri="{FF2B5EF4-FFF2-40B4-BE49-F238E27FC236}">
                <a16:creationId xmlns:a16="http://schemas.microsoft.com/office/drawing/2014/main" id="{61F0F1A3-4FBF-4B38-BF38-9CA55382399F}"/>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BDE10694-A8E0-442C-9319-E39EA99D290F}"/>
              </a:ext>
            </a:extLst>
          </p:cNvPr>
          <p:cNvSpPr>
            <a:spLocks noGrp="1"/>
          </p:cNvSpPr>
          <p:nvPr>
            <p:ph type="sldNum" sz="quarter" idx="12"/>
          </p:nvPr>
        </p:nvSpPr>
        <p:spPr/>
        <p:txBody>
          <a:bodyPr/>
          <a:lstStyle/>
          <a:p>
            <a:fld id="{02C6D931-8B3E-4A71-A434-CECAC9931B51}" type="slidenum">
              <a:rPr lang="en-IN" smtClean="0"/>
              <a:pPr/>
              <a:t>‹#›</a:t>
            </a:fld>
            <a:endParaRPr lang="en-IN"/>
          </a:p>
        </p:txBody>
      </p:sp>
    </p:spTree>
    <p:extLst>
      <p:ext uri="{BB962C8B-B14F-4D97-AF65-F5344CB8AC3E}">
        <p14:creationId xmlns:p14="http://schemas.microsoft.com/office/powerpoint/2010/main" val="11755842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DDA805-8DD0-4DDA-8632-E26016E8C362}"/>
              </a:ext>
            </a:extLst>
          </p:cNvPr>
          <p:cNvSpPr>
            <a:spLocks noGrp="1"/>
          </p:cNvSpPr>
          <p:nvPr>
            <p:ph type="title"/>
          </p:nvPr>
        </p:nvSpPr>
        <p:spPr/>
        <p:txBody>
          <a:bodyPr/>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B58F12E3-24EE-4DFA-AA39-898B0790536D}"/>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AFCB51BD-0D9A-4D8D-9FBD-0A7F57FC8654}"/>
              </a:ext>
            </a:extLst>
          </p:cNvPr>
          <p:cNvSpPr>
            <a:spLocks noGrp="1"/>
          </p:cNvSpPr>
          <p:nvPr>
            <p:ph type="dt" sz="half" idx="10"/>
          </p:nvPr>
        </p:nvSpPr>
        <p:spPr/>
        <p:txBody>
          <a:bodyPr/>
          <a:lstStyle/>
          <a:p>
            <a:fld id="{00B08DD6-1B1C-467B-8AA0-84B7907080F2}" type="datetimeFigureOut">
              <a:rPr lang="en-IN" smtClean="0"/>
              <a:pPr/>
              <a:t>22-06-2020</a:t>
            </a:fld>
            <a:endParaRPr lang="en-IN"/>
          </a:p>
        </p:txBody>
      </p:sp>
      <p:sp>
        <p:nvSpPr>
          <p:cNvPr id="5" name="Footer Placeholder 4">
            <a:extLst>
              <a:ext uri="{FF2B5EF4-FFF2-40B4-BE49-F238E27FC236}">
                <a16:creationId xmlns:a16="http://schemas.microsoft.com/office/drawing/2014/main" id="{BD5E58D5-2F77-4AFA-8CA7-56C5AA8CE879}"/>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EFA8C647-CD9A-4A61-B4C6-E5C643B7F579}"/>
              </a:ext>
            </a:extLst>
          </p:cNvPr>
          <p:cNvSpPr>
            <a:spLocks noGrp="1"/>
          </p:cNvSpPr>
          <p:nvPr>
            <p:ph type="sldNum" sz="quarter" idx="12"/>
          </p:nvPr>
        </p:nvSpPr>
        <p:spPr/>
        <p:txBody>
          <a:bodyPr/>
          <a:lstStyle/>
          <a:p>
            <a:fld id="{02C6D931-8B3E-4A71-A434-CECAC9931B51}" type="slidenum">
              <a:rPr lang="en-IN" smtClean="0"/>
              <a:pPr/>
              <a:t>‹#›</a:t>
            </a:fld>
            <a:endParaRPr lang="en-IN"/>
          </a:p>
        </p:txBody>
      </p:sp>
    </p:spTree>
    <p:extLst>
      <p:ext uri="{BB962C8B-B14F-4D97-AF65-F5344CB8AC3E}">
        <p14:creationId xmlns:p14="http://schemas.microsoft.com/office/powerpoint/2010/main" val="357069265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8990CE58-5372-42D8-B08E-A72D6AAA4979}"/>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5714A098-7DC3-47E2-94D5-D5282275AA61}"/>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7258E6ED-C7AA-4CA8-9C3E-50E266E3A38B}"/>
              </a:ext>
            </a:extLst>
          </p:cNvPr>
          <p:cNvSpPr>
            <a:spLocks noGrp="1"/>
          </p:cNvSpPr>
          <p:nvPr>
            <p:ph type="dt" sz="half" idx="10"/>
          </p:nvPr>
        </p:nvSpPr>
        <p:spPr/>
        <p:txBody>
          <a:bodyPr/>
          <a:lstStyle/>
          <a:p>
            <a:fld id="{00B08DD6-1B1C-467B-8AA0-84B7907080F2}" type="datetimeFigureOut">
              <a:rPr lang="en-IN" smtClean="0"/>
              <a:pPr/>
              <a:t>22-06-2020</a:t>
            </a:fld>
            <a:endParaRPr lang="en-IN"/>
          </a:p>
        </p:txBody>
      </p:sp>
      <p:sp>
        <p:nvSpPr>
          <p:cNvPr id="5" name="Footer Placeholder 4">
            <a:extLst>
              <a:ext uri="{FF2B5EF4-FFF2-40B4-BE49-F238E27FC236}">
                <a16:creationId xmlns:a16="http://schemas.microsoft.com/office/drawing/2014/main" id="{B1680CD4-1B21-4823-ACA0-71F35FA5F675}"/>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124D7289-F62E-4D8B-9189-C551E29B49EB}"/>
              </a:ext>
            </a:extLst>
          </p:cNvPr>
          <p:cNvSpPr>
            <a:spLocks noGrp="1"/>
          </p:cNvSpPr>
          <p:nvPr>
            <p:ph type="sldNum" sz="quarter" idx="12"/>
          </p:nvPr>
        </p:nvSpPr>
        <p:spPr/>
        <p:txBody>
          <a:bodyPr/>
          <a:lstStyle/>
          <a:p>
            <a:fld id="{02C6D931-8B3E-4A71-A434-CECAC9931B51}" type="slidenum">
              <a:rPr lang="en-IN" smtClean="0"/>
              <a:pPr/>
              <a:t>‹#›</a:t>
            </a:fld>
            <a:endParaRPr lang="en-IN"/>
          </a:p>
        </p:txBody>
      </p:sp>
    </p:spTree>
    <p:extLst>
      <p:ext uri="{BB962C8B-B14F-4D97-AF65-F5344CB8AC3E}">
        <p14:creationId xmlns:p14="http://schemas.microsoft.com/office/powerpoint/2010/main" val="273701978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CA5341-EA42-4053-8296-D02F54CDD5A0}"/>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B8A1AB29-73B8-44F0-9E47-3C605AF6C268}"/>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885DB718-B56A-4AF3-B330-E1D775187825}"/>
              </a:ext>
            </a:extLst>
          </p:cNvPr>
          <p:cNvSpPr>
            <a:spLocks noGrp="1"/>
          </p:cNvSpPr>
          <p:nvPr>
            <p:ph type="dt" sz="half" idx="10"/>
          </p:nvPr>
        </p:nvSpPr>
        <p:spPr/>
        <p:txBody>
          <a:bodyPr/>
          <a:lstStyle/>
          <a:p>
            <a:fld id="{00B08DD6-1B1C-467B-8AA0-84B7907080F2}" type="datetimeFigureOut">
              <a:rPr lang="en-IN" smtClean="0"/>
              <a:pPr/>
              <a:t>22-06-2020</a:t>
            </a:fld>
            <a:endParaRPr lang="en-IN"/>
          </a:p>
        </p:txBody>
      </p:sp>
      <p:sp>
        <p:nvSpPr>
          <p:cNvPr id="5" name="Footer Placeholder 4">
            <a:extLst>
              <a:ext uri="{FF2B5EF4-FFF2-40B4-BE49-F238E27FC236}">
                <a16:creationId xmlns:a16="http://schemas.microsoft.com/office/drawing/2014/main" id="{CFAB9EAD-C485-494D-BB71-9D26A0410422}"/>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20F02F11-4869-46D7-A729-FC6F68A38A4D}"/>
              </a:ext>
            </a:extLst>
          </p:cNvPr>
          <p:cNvSpPr>
            <a:spLocks noGrp="1"/>
          </p:cNvSpPr>
          <p:nvPr>
            <p:ph type="sldNum" sz="quarter" idx="12"/>
          </p:nvPr>
        </p:nvSpPr>
        <p:spPr/>
        <p:txBody>
          <a:bodyPr/>
          <a:lstStyle/>
          <a:p>
            <a:fld id="{02C6D931-8B3E-4A71-A434-CECAC9931B51}" type="slidenum">
              <a:rPr lang="en-IN" smtClean="0"/>
              <a:pPr/>
              <a:t>‹#›</a:t>
            </a:fld>
            <a:endParaRPr lang="en-IN"/>
          </a:p>
        </p:txBody>
      </p:sp>
    </p:spTree>
    <p:extLst>
      <p:ext uri="{BB962C8B-B14F-4D97-AF65-F5344CB8AC3E}">
        <p14:creationId xmlns:p14="http://schemas.microsoft.com/office/powerpoint/2010/main" val="27849173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207E6F-F9F7-412C-BBEA-A578CFC7F0AE}"/>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IN"/>
          </a:p>
        </p:txBody>
      </p:sp>
      <p:sp>
        <p:nvSpPr>
          <p:cNvPr id="3" name="Text Placeholder 2">
            <a:extLst>
              <a:ext uri="{FF2B5EF4-FFF2-40B4-BE49-F238E27FC236}">
                <a16:creationId xmlns:a16="http://schemas.microsoft.com/office/drawing/2014/main" id="{33316872-F6A7-4F48-8F43-69023F92DF1D}"/>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0EE6AA66-6956-4679-9729-FB1BDA3082F1}"/>
              </a:ext>
            </a:extLst>
          </p:cNvPr>
          <p:cNvSpPr>
            <a:spLocks noGrp="1"/>
          </p:cNvSpPr>
          <p:nvPr>
            <p:ph type="dt" sz="half" idx="10"/>
          </p:nvPr>
        </p:nvSpPr>
        <p:spPr/>
        <p:txBody>
          <a:bodyPr/>
          <a:lstStyle/>
          <a:p>
            <a:fld id="{00B08DD6-1B1C-467B-8AA0-84B7907080F2}" type="datetimeFigureOut">
              <a:rPr lang="en-IN" smtClean="0"/>
              <a:pPr/>
              <a:t>22-06-2020</a:t>
            </a:fld>
            <a:endParaRPr lang="en-IN"/>
          </a:p>
        </p:txBody>
      </p:sp>
      <p:sp>
        <p:nvSpPr>
          <p:cNvPr id="5" name="Footer Placeholder 4">
            <a:extLst>
              <a:ext uri="{FF2B5EF4-FFF2-40B4-BE49-F238E27FC236}">
                <a16:creationId xmlns:a16="http://schemas.microsoft.com/office/drawing/2014/main" id="{921C6DC9-6F88-4276-9623-873F1B4E653C}"/>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45374540-1CB0-430F-99E0-2207D5B94622}"/>
              </a:ext>
            </a:extLst>
          </p:cNvPr>
          <p:cNvSpPr>
            <a:spLocks noGrp="1"/>
          </p:cNvSpPr>
          <p:nvPr>
            <p:ph type="sldNum" sz="quarter" idx="12"/>
          </p:nvPr>
        </p:nvSpPr>
        <p:spPr/>
        <p:txBody>
          <a:bodyPr/>
          <a:lstStyle/>
          <a:p>
            <a:fld id="{02C6D931-8B3E-4A71-A434-CECAC9931B51}" type="slidenum">
              <a:rPr lang="en-IN" smtClean="0"/>
              <a:pPr/>
              <a:t>‹#›</a:t>
            </a:fld>
            <a:endParaRPr lang="en-IN"/>
          </a:p>
        </p:txBody>
      </p:sp>
    </p:spTree>
    <p:extLst>
      <p:ext uri="{BB962C8B-B14F-4D97-AF65-F5344CB8AC3E}">
        <p14:creationId xmlns:p14="http://schemas.microsoft.com/office/powerpoint/2010/main" val="33469497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3DF0A1-A91A-4B1C-9474-CC6D93875BC8}"/>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2B4A0A33-5ECD-473D-9CFE-862003057EAD}"/>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Content Placeholder 3">
            <a:extLst>
              <a:ext uri="{FF2B5EF4-FFF2-40B4-BE49-F238E27FC236}">
                <a16:creationId xmlns:a16="http://schemas.microsoft.com/office/drawing/2014/main" id="{109767E9-2059-4F5B-915F-9A736D577D0F}"/>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Date Placeholder 4">
            <a:extLst>
              <a:ext uri="{FF2B5EF4-FFF2-40B4-BE49-F238E27FC236}">
                <a16:creationId xmlns:a16="http://schemas.microsoft.com/office/drawing/2014/main" id="{B4A076D9-3170-40AA-AC98-905C7DDA145C}"/>
              </a:ext>
            </a:extLst>
          </p:cNvPr>
          <p:cNvSpPr>
            <a:spLocks noGrp="1"/>
          </p:cNvSpPr>
          <p:nvPr>
            <p:ph type="dt" sz="half" idx="10"/>
          </p:nvPr>
        </p:nvSpPr>
        <p:spPr/>
        <p:txBody>
          <a:bodyPr/>
          <a:lstStyle/>
          <a:p>
            <a:fld id="{00B08DD6-1B1C-467B-8AA0-84B7907080F2}" type="datetimeFigureOut">
              <a:rPr lang="en-IN" smtClean="0"/>
              <a:pPr/>
              <a:t>22-06-2020</a:t>
            </a:fld>
            <a:endParaRPr lang="en-IN"/>
          </a:p>
        </p:txBody>
      </p:sp>
      <p:sp>
        <p:nvSpPr>
          <p:cNvPr id="6" name="Footer Placeholder 5">
            <a:extLst>
              <a:ext uri="{FF2B5EF4-FFF2-40B4-BE49-F238E27FC236}">
                <a16:creationId xmlns:a16="http://schemas.microsoft.com/office/drawing/2014/main" id="{57A272E6-305D-49CB-B695-3CC4484EAA01}"/>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19492926-F294-4477-84F6-B765DE293B97}"/>
              </a:ext>
            </a:extLst>
          </p:cNvPr>
          <p:cNvSpPr>
            <a:spLocks noGrp="1"/>
          </p:cNvSpPr>
          <p:nvPr>
            <p:ph type="sldNum" sz="quarter" idx="12"/>
          </p:nvPr>
        </p:nvSpPr>
        <p:spPr/>
        <p:txBody>
          <a:bodyPr/>
          <a:lstStyle/>
          <a:p>
            <a:fld id="{02C6D931-8B3E-4A71-A434-CECAC9931B51}" type="slidenum">
              <a:rPr lang="en-IN" smtClean="0"/>
              <a:pPr/>
              <a:t>‹#›</a:t>
            </a:fld>
            <a:endParaRPr lang="en-IN"/>
          </a:p>
        </p:txBody>
      </p:sp>
    </p:spTree>
    <p:extLst>
      <p:ext uri="{BB962C8B-B14F-4D97-AF65-F5344CB8AC3E}">
        <p14:creationId xmlns:p14="http://schemas.microsoft.com/office/powerpoint/2010/main" val="284831618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137088-24EA-466D-8244-39257ECA78F2}"/>
              </a:ext>
            </a:extLst>
          </p:cNvPr>
          <p:cNvSpPr>
            <a:spLocks noGrp="1"/>
          </p:cNvSpPr>
          <p:nvPr>
            <p:ph type="title"/>
          </p:nvPr>
        </p:nvSpPr>
        <p:spPr>
          <a:xfrm>
            <a:off x="839788" y="365125"/>
            <a:ext cx="10515600" cy="1325563"/>
          </a:xfrm>
        </p:spPr>
        <p:txBody>
          <a:bodyPr/>
          <a:lstStyle/>
          <a:p>
            <a:r>
              <a:rPr lang="en-US"/>
              <a:t>Click to edit Master title style</a:t>
            </a:r>
            <a:endParaRPr lang="en-IN"/>
          </a:p>
        </p:txBody>
      </p:sp>
      <p:sp>
        <p:nvSpPr>
          <p:cNvPr id="3" name="Text Placeholder 2">
            <a:extLst>
              <a:ext uri="{FF2B5EF4-FFF2-40B4-BE49-F238E27FC236}">
                <a16:creationId xmlns:a16="http://schemas.microsoft.com/office/drawing/2014/main" id="{B4BC3EA9-281E-44BC-AB54-5657B9573AE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4CE4875C-2A1E-4DA5-8CBE-C4B1D56AB8DB}"/>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Text Placeholder 4">
            <a:extLst>
              <a:ext uri="{FF2B5EF4-FFF2-40B4-BE49-F238E27FC236}">
                <a16:creationId xmlns:a16="http://schemas.microsoft.com/office/drawing/2014/main" id="{CCD6DE8D-B2AC-4EC4-9A0A-EDA49CF0AB4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7D03E3E7-252C-4278-B1FF-18B0A351FB33}"/>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7" name="Date Placeholder 6">
            <a:extLst>
              <a:ext uri="{FF2B5EF4-FFF2-40B4-BE49-F238E27FC236}">
                <a16:creationId xmlns:a16="http://schemas.microsoft.com/office/drawing/2014/main" id="{0E586E13-D09B-444F-A7F9-FEB7E98ED260}"/>
              </a:ext>
            </a:extLst>
          </p:cNvPr>
          <p:cNvSpPr>
            <a:spLocks noGrp="1"/>
          </p:cNvSpPr>
          <p:nvPr>
            <p:ph type="dt" sz="half" idx="10"/>
          </p:nvPr>
        </p:nvSpPr>
        <p:spPr/>
        <p:txBody>
          <a:bodyPr/>
          <a:lstStyle/>
          <a:p>
            <a:fld id="{00B08DD6-1B1C-467B-8AA0-84B7907080F2}" type="datetimeFigureOut">
              <a:rPr lang="en-IN" smtClean="0"/>
              <a:pPr/>
              <a:t>22-06-2020</a:t>
            </a:fld>
            <a:endParaRPr lang="en-IN"/>
          </a:p>
        </p:txBody>
      </p:sp>
      <p:sp>
        <p:nvSpPr>
          <p:cNvPr id="8" name="Footer Placeholder 7">
            <a:extLst>
              <a:ext uri="{FF2B5EF4-FFF2-40B4-BE49-F238E27FC236}">
                <a16:creationId xmlns:a16="http://schemas.microsoft.com/office/drawing/2014/main" id="{0F592092-D222-4E0C-B8D2-16ED64EF0588}"/>
              </a:ext>
            </a:extLst>
          </p:cNvPr>
          <p:cNvSpPr>
            <a:spLocks noGrp="1"/>
          </p:cNvSpPr>
          <p:nvPr>
            <p:ph type="ftr" sz="quarter" idx="11"/>
          </p:nvPr>
        </p:nvSpPr>
        <p:spPr/>
        <p:txBody>
          <a:bodyPr/>
          <a:lstStyle/>
          <a:p>
            <a:endParaRPr lang="en-IN"/>
          </a:p>
        </p:txBody>
      </p:sp>
      <p:sp>
        <p:nvSpPr>
          <p:cNvPr id="9" name="Slide Number Placeholder 8">
            <a:extLst>
              <a:ext uri="{FF2B5EF4-FFF2-40B4-BE49-F238E27FC236}">
                <a16:creationId xmlns:a16="http://schemas.microsoft.com/office/drawing/2014/main" id="{EAC30FB5-9A00-4012-9A00-DA15046B88B6}"/>
              </a:ext>
            </a:extLst>
          </p:cNvPr>
          <p:cNvSpPr>
            <a:spLocks noGrp="1"/>
          </p:cNvSpPr>
          <p:nvPr>
            <p:ph type="sldNum" sz="quarter" idx="12"/>
          </p:nvPr>
        </p:nvSpPr>
        <p:spPr/>
        <p:txBody>
          <a:bodyPr/>
          <a:lstStyle/>
          <a:p>
            <a:fld id="{02C6D931-8B3E-4A71-A434-CECAC9931B51}" type="slidenum">
              <a:rPr lang="en-IN" smtClean="0"/>
              <a:pPr/>
              <a:t>‹#›</a:t>
            </a:fld>
            <a:endParaRPr lang="en-IN"/>
          </a:p>
        </p:txBody>
      </p:sp>
    </p:spTree>
    <p:extLst>
      <p:ext uri="{BB962C8B-B14F-4D97-AF65-F5344CB8AC3E}">
        <p14:creationId xmlns:p14="http://schemas.microsoft.com/office/powerpoint/2010/main" val="10146386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A4DBFF-5D33-43C5-8D56-E6C3915F9387}"/>
              </a:ext>
            </a:extLst>
          </p:cNvPr>
          <p:cNvSpPr>
            <a:spLocks noGrp="1"/>
          </p:cNvSpPr>
          <p:nvPr>
            <p:ph type="title"/>
          </p:nvPr>
        </p:nvSpPr>
        <p:spPr/>
        <p:txBody>
          <a:bodyPr/>
          <a:lstStyle/>
          <a:p>
            <a:r>
              <a:rPr lang="en-US"/>
              <a:t>Click to edit Master title style</a:t>
            </a:r>
            <a:endParaRPr lang="en-IN"/>
          </a:p>
        </p:txBody>
      </p:sp>
      <p:sp>
        <p:nvSpPr>
          <p:cNvPr id="3" name="Date Placeholder 2">
            <a:extLst>
              <a:ext uri="{FF2B5EF4-FFF2-40B4-BE49-F238E27FC236}">
                <a16:creationId xmlns:a16="http://schemas.microsoft.com/office/drawing/2014/main" id="{F200A3C5-49CD-4F45-B3BF-EF6F36544971}"/>
              </a:ext>
            </a:extLst>
          </p:cNvPr>
          <p:cNvSpPr>
            <a:spLocks noGrp="1"/>
          </p:cNvSpPr>
          <p:nvPr>
            <p:ph type="dt" sz="half" idx="10"/>
          </p:nvPr>
        </p:nvSpPr>
        <p:spPr/>
        <p:txBody>
          <a:bodyPr/>
          <a:lstStyle/>
          <a:p>
            <a:fld id="{00B08DD6-1B1C-467B-8AA0-84B7907080F2}" type="datetimeFigureOut">
              <a:rPr lang="en-IN" smtClean="0"/>
              <a:pPr/>
              <a:t>22-06-2020</a:t>
            </a:fld>
            <a:endParaRPr lang="en-IN"/>
          </a:p>
        </p:txBody>
      </p:sp>
      <p:sp>
        <p:nvSpPr>
          <p:cNvPr id="4" name="Footer Placeholder 3">
            <a:extLst>
              <a:ext uri="{FF2B5EF4-FFF2-40B4-BE49-F238E27FC236}">
                <a16:creationId xmlns:a16="http://schemas.microsoft.com/office/drawing/2014/main" id="{5F43A0FE-2B7A-4979-A929-4F882DA41291}"/>
              </a:ext>
            </a:extLst>
          </p:cNvPr>
          <p:cNvSpPr>
            <a:spLocks noGrp="1"/>
          </p:cNvSpPr>
          <p:nvPr>
            <p:ph type="ftr" sz="quarter" idx="11"/>
          </p:nvPr>
        </p:nvSpPr>
        <p:spPr/>
        <p:txBody>
          <a:bodyPr/>
          <a:lstStyle/>
          <a:p>
            <a:endParaRPr lang="en-IN"/>
          </a:p>
        </p:txBody>
      </p:sp>
      <p:sp>
        <p:nvSpPr>
          <p:cNvPr id="5" name="Slide Number Placeholder 4">
            <a:extLst>
              <a:ext uri="{FF2B5EF4-FFF2-40B4-BE49-F238E27FC236}">
                <a16:creationId xmlns:a16="http://schemas.microsoft.com/office/drawing/2014/main" id="{9B08E665-1DFC-4EB8-B764-650A079AF046}"/>
              </a:ext>
            </a:extLst>
          </p:cNvPr>
          <p:cNvSpPr>
            <a:spLocks noGrp="1"/>
          </p:cNvSpPr>
          <p:nvPr>
            <p:ph type="sldNum" sz="quarter" idx="12"/>
          </p:nvPr>
        </p:nvSpPr>
        <p:spPr/>
        <p:txBody>
          <a:bodyPr/>
          <a:lstStyle/>
          <a:p>
            <a:fld id="{02C6D931-8B3E-4A71-A434-CECAC9931B51}" type="slidenum">
              <a:rPr lang="en-IN" smtClean="0"/>
              <a:pPr/>
              <a:t>‹#›</a:t>
            </a:fld>
            <a:endParaRPr lang="en-IN"/>
          </a:p>
        </p:txBody>
      </p:sp>
    </p:spTree>
    <p:extLst>
      <p:ext uri="{BB962C8B-B14F-4D97-AF65-F5344CB8AC3E}">
        <p14:creationId xmlns:p14="http://schemas.microsoft.com/office/powerpoint/2010/main" val="358790330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70F0927-8E83-4832-85A0-9F22D3CC5972}"/>
              </a:ext>
            </a:extLst>
          </p:cNvPr>
          <p:cNvSpPr>
            <a:spLocks noGrp="1"/>
          </p:cNvSpPr>
          <p:nvPr>
            <p:ph type="dt" sz="half" idx="10"/>
          </p:nvPr>
        </p:nvSpPr>
        <p:spPr/>
        <p:txBody>
          <a:bodyPr/>
          <a:lstStyle/>
          <a:p>
            <a:fld id="{00B08DD6-1B1C-467B-8AA0-84B7907080F2}" type="datetimeFigureOut">
              <a:rPr lang="en-IN" smtClean="0"/>
              <a:pPr/>
              <a:t>22-06-2020</a:t>
            </a:fld>
            <a:endParaRPr lang="en-IN"/>
          </a:p>
        </p:txBody>
      </p:sp>
      <p:sp>
        <p:nvSpPr>
          <p:cNvPr id="3" name="Footer Placeholder 2">
            <a:extLst>
              <a:ext uri="{FF2B5EF4-FFF2-40B4-BE49-F238E27FC236}">
                <a16:creationId xmlns:a16="http://schemas.microsoft.com/office/drawing/2014/main" id="{01E04487-5383-4F1C-83EE-76D9259B230C}"/>
              </a:ext>
            </a:extLst>
          </p:cNvPr>
          <p:cNvSpPr>
            <a:spLocks noGrp="1"/>
          </p:cNvSpPr>
          <p:nvPr>
            <p:ph type="ftr" sz="quarter" idx="11"/>
          </p:nvPr>
        </p:nvSpPr>
        <p:spPr/>
        <p:txBody>
          <a:bodyPr/>
          <a:lstStyle/>
          <a:p>
            <a:endParaRPr lang="en-IN"/>
          </a:p>
        </p:txBody>
      </p:sp>
      <p:sp>
        <p:nvSpPr>
          <p:cNvPr id="4" name="Slide Number Placeholder 3">
            <a:extLst>
              <a:ext uri="{FF2B5EF4-FFF2-40B4-BE49-F238E27FC236}">
                <a16:creationId xmlns:a16="http://schemas.microsoft.com/office/drawing/2014/main" id="{9F48AFF7-D215-4991-A452-2CEC07166041}"/>
              </a:ext>
            </a:extLst>
          </p:cNvPr>
          <p:cNvSpPr>
            <a:spLocks noGrp="1"/>
          </p:cNvSpPr>
          <p:nvPr>
            <p:ph type="sldNum" sz="quarter" idx="12"/>
          </p:nvPr>
        </p:nvSpPr>
        <p:spPr/>
        <p:txBody>
          <a:bodyPr/>
          <a:lstStyle/>
          <a:p>
            <a:fld id="{02C6D931-8B3E-4A71-A434-CECAC9931B51}" type="slidenum">
              <a:rPr lang="en-IN" smtClean="0"/>
              <a:pPr/>
              <a:t>‹#›</a:t>
            </a:fld>
            <a:endParaRPr lang="en-IN"/>
          </a:p>
        </p:txBody>
      </p:sp>
    </p:spTree>
    <p:extLst>
      <p:ext uri="{BB962C8B-B14F-4D97-AF65-F5344CB8AC3E}">
        <p14:creationId xmlns:p14="http://schemas.microsoft.com/office/powerpoint/2010/main" val="14050475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3A0D77-0F0E-406A-BAE8-0479E06C76C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Content Placeholder 2">
            <a:extLst>
              <a:ext uri="{FF2B5EF4-FFF2-40B4-BE49-F238E27FC236}">
                <a16:creationId xmlns:a16="http://schemas.microsoft.com/office/drawing/2014/main" id="{3EDAFE85-00EE-4FA9-9FF6-C27FCDFBA79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Text Placeholder 3">
            <a:extLst>
              <a:ext uri="{FF2B5EF4-FFF2-40B4-BE49-F238E27FC236}">
                <a16:creationId xmlns:a16="http://schemas.microsoft.com/office/drawing/2014/main" id="{3DDE604B-29C7-4AE9-BE76-163ADA42805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0EB4AFB-50CA-4095-BF90-07AB73E849A2}"/>
              </a:ext>
            </a:extLst>
          </p:cNvPr>
          <p:cNvSpPr>
            <a:spLocks noGrp="1"/>
          </p:cNvSpPr>
          <p:nvPr>
            <p:ph type="dt" sz="half" idx="10"/>
          </p:nvPr>
        </p:nvSpPr>
        <p:spPr/>
        <p:txBody>
          <a:bodyPr/>
          <a:lstStyle/>
          <a:p>
            <a:fld id="{00B08DD6-1B1C-467B-8AA0-84B7907080F2}" type="datetimeFigureOut">
              <a:rPr lang="en-IN" smtClean="0"/>
              <a:pPr/>
              <a:t>22-06-2020</a:t>
            </a:fld>
            <a:endParaRPr lang="en-IN"/>
          </a:p>
        </p:txBody>
      </p:sp>
      <p:sp>
        <p:nvSpPr>
          <p:cNvPr id="6" name="Footer Placeholder 5">
            <a:extLst>
              <a:ext uri="{FF2B5EF4-FFF2-40B4-BE49-F238E27FC236}">
                <a16:creationId xmlns:a16="http://schemas.microsoft.com/office/drawing/2014/main" id="{48E448C4-7B37-4620-9EF4-5FC03C810984}"/>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46823E07-9713-4FD7-8450-BD8429C01DD5}"/>
              </a:ext>
            </a:extLst>
          </p:cNvPr>
          <p:cNvSpPr>
            <a:spLocks noGrp="1"/>
          </p:cNvSpPr>
          <p:nvPr>
            <p:ph type="sldNum" sz="quarter" idx="12"/>
          </p:nvPr>
        </p:nvSpPr>
        <p:spPr/>
        <p:txBody>
          <a:bodyPr/>
          <a:lstStyle/>
          <a:p>
            <a:fld id="{02C6D931-8B3E-4A71-A434-CECAC9931B51}" type="slidenum">
              <a:rPr lang="en-IN" smtClean="0"/>
              <a:pPr/>
              <a:t>‹#›</a:t>
            </a:fld>
            <a:endParaRPr lang="en-IN"/>
          </a:p>
        </p:txBody>
      </p:sp>
    </p:spTree>
    <p:extLst>
      <p:ext uri="{BB962C8B-B14F-4D97-AF65-F5344CB8AC3E}">
        <p14:creationId xmlns:p14="http://schemas.microsoft.com/office/powerpoint/2010/main" val="7232767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7ACA86-C26A-465C-A1F4-12FD3857C16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Picture Placeholder 2">
            <a:extLst>
              <a:ext uri="{FF2B5EF4-FFF2-40B4-BE49-F238E27FC236}">
                <a16:creationId xmlns:a16="http://schemas.microsoft.com/office/drawing/2014/main" id="{32A2B7B6-3A32-4177-8AB7-D0B0E80CDAB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a:extLst>
              <a:ext uri="{FF2B5EF4-FFF2-40B4-BE49-F238E27FC236}">
                <a16:creationId xmlns:a16="http://schemas.microsoft.com/office/drawing/2014/main" id="{2C86A894-6834-4840-A8E6-E57AEBA991B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435A8A1-A0A1-47E0-8C82-7EE151DBC9AA}"/>
              </a:ext>
            </a:extLst>
          </p:cNvPr>
          <p:cNvSpPr>
            <a:spLocks noGrp="1"/>
          </p:cNvSpPr>
          <p:nvPr>
            <p:ph type="dt" sz="half" idx="10"/>
          </p:nvPr>
        </p:nvSpPr>
        <p:spPr/>
        <p:txBody>
          <a:bodyPr/>
          <a:lstStyle/>
          <a:p>
            <a:fld id="{00B08DD6-1B1C-467B-8AA0-84B7907080F2}" type="datetimeFigureOut">
              <a:rPr lang="en-IN" smtClean="0"/>
              <a:pPr/>
              <a:t>22-06-2020</a:t>
            </a:fld>
            <a:endParaRPr lang="en-IN"/>
          </a:p>
        </p:txBody>
      </p:sp>
      <p:sp>
        <p:nvSpPr>
          <p:cNvPr id="6" name="Footer Placeholder 5">
            <a:extLst>
              <a:ext uri="{FF2B5EF4-FFF2-40B4-BE49-F238E27FC236}">
                <a16:creationId xmlns:a16="http://schemas.microsoft.com/office/drawing/2014/main" id="{B4081300-BE38-4003-A622-2CEA26AB41A8}"/>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96EA532F-6442-428C-A5A0-FE0B8ECA889A}"/>
              </a:ext>
            </a:extLst>
          </p:cNvPr>
          <p:cNvSpPr>
            <a:spLocks noGrp="1"/>
          </p:cNvSpPr>
          <p:nvPr>
            <p:ph type="sldNum" sz="quarter" idx="12"/>
          </p:nvPr>
        </p:nvSpPr>
        <p:spPr/>
        <p:txBody>
          <a:bodyPr/>
          <a:lstStyle/>
          <a:p>
            <a:fld id="{02C6D931-8B3E-4A71-A434-CECAC9931B51}" type="slidenum">
              <a:rPr lang="en-IN" smtClean="0"/>
              <a:pPr/>
              <a:t>‹#›</a:t>
            </a:fld>
            <a:endParaRPr lang="en-IN"/>
          </a:p>
        </p:txBody>
      </p:sp>
    </p:spTree>
    <p:extLst>
      <p:ext uri="{BB962C8B-B14F-4D97-AF65-F5344CB8AC3E}">
        <p14:creationId xmlns:p14="http://schemas.microsoft.com/office/powerpoint/2010/main" val="251472968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0CE43FF-1ABC-4CD2-A75D-55964EAB8BA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IN"/>
          </a:p>
        </p:txBody>
      </p:sp>
      <p:sp>
        <p:nvSpPr>
          <p:cNvPr id="3" name="Text Placeholder 2">
            <a:extLst>
              <a:ext uri="{FF2B5EF4-FFF2-40B4-BE49-F238E27FC236}">
                <a16:creationId xmlns:a16="http://schemas.microsoft.com/office/drawing/2014/main" id="{40617F1A-0409-49E3-9DC7-CC18F06DDE2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F38E078C-4DF6-4A99-BE95-8D93880F2DD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0B08DD6-1B1C-467B-8AA0-84B7907080F2}" type="datetimeFigureOut">
              <a:rPr lang="en-IN" smtClean="0"/>
              <a:pPr/>
              <a:t>22-06-2020</a:t>
            </a:fld>
            <a:endParaRPr lang="en-IN"/>
          </a:p>
        </p:txBody>
      </p:sp>
      <p:sp>
        <p:nvSpPr>
          <p:cNvPr id="5" name="Footer Placeholder 4">
            <a:extLst>
              <a:ext uri="{FF2B5EF4-FFF2-40B4-BE49-F238E27FC236}">
                <a16:creationId xmlns:a16="http://schemas.microsoft.com/office/drawing/2014/main" id="{B95E29FD-A5E1-44B7-9D88-6019E4B6A4F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N"/>
          </a:p>
        </p:txBody>
      </p:sp>
      <p:sp>
        <p:nvSpPr>
          <p:cNvPr id="6" name="Slide Number Placeholder 5">
            <a:extLst>
              <a:ext uri="{FF2B5EF4-FFF2-40B4-BE49-F238E27FC236}">
                <a16:creationId xmlns:a16="http://schemas.microsoft.com/office/drawing/2014/main" id="{64B72A91-338C-44F6-9B25-5F37E6EEC36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2C6D931-8B3E-4A71-A434-CECAC9931B51}" type="slidenum">
              <a:rPr lang="en-IN" smtClean="0"/>
              <a:pPr/>
              <a:t>‹#›</a:t>
            </a:fld>
            <a:endParaRPr lang="en-IN"/>
          </a:p>
        </p:txBody>
      </p:sp>
    </p:spTree>
    <p:extLst>
      <p:ext uri="{BB962C8B-B14F-4D97-AF65-F5344CB8AC3E}">
        <p14:creationId xmlns:p14="http://schemas.microsoft.com/office/powerpoint/2010/main" val="100948871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www.thebluediamondgallery.com/wooden-tile/w/welcome.html" TargetMode="External"/><Relationship Id="rId2" Type="http://schemas.openxmlformats.org/officeDocument/2006/relationships/image" Target="../media/image1.jpg"/><Relationship Id="rId1" Type="http://schemas.openxmlformats.org/officeDocument/2006/relationships/slideLayout" Target="../slideLayouts/slideLayout7.xml"/><Relationship Id="rId4" Type="http://schemas.openxmlformats.org/officeDocument/2006/relationships/hyperlink" Target="https://creativecommons.org/licenses/by-sa/3.0/" TargetMode="External"/></Relationships>
</file>

<file path=ppt/slides/_rels/slide1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hyperlink" Target="https://www.thoughtco.com/direct-observation-definition-3026532" TargetMode="External"/><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hyperlink" Target="https://www.thoughtco.com/sociology-survey-questions-3026559" TargetMode="External"/><Relationship Id="rId2" Type="http://schemas.openxmlformats.org/officeDocument/2006/relationships/image" Target="../media/image2.jpeg"/><Relationship Id="rId1" Type="http://schemas.openxmlformats.org/officeDocument/2006/relationships/slideLayout" Target="../slideLayouts/slideLayout2.xml"/><Relationship Id="rId4" Type="http://schemas.openxmlformats.org/officeDocument/2006/relationships/hyperlink" Target="https://www.thoughtco.com/use-focus-groups-in-research-3026533" TargetMode="External"/></Relationships>
</file>

<file path=ppt/slides/_rels/slide15.xml.rels><?xml version="1.0" encoding="UTF-8" standalone="yes"?>
<Relationships xmlns="http://schemas.openxmlformats.org/package/2006/relationships"><Relationship Id="rId3" Type="http://schemas.openxmlformats.org/officeDocument/2006/relationships/hyperlink" Target="https://www.thoughtco.com/in-depth-interview-3026535" TargetMode="External"/><Relationship Id="rId2" Type="http://schemas.openxmlformats.org/officeDocument/2006/relationships/image" Target="../media/image2.jpeg"/><Relationship Id="rId1" Type="http://schemas.openxmlformats.org/officeDocument/2006/relationships/slideLayout" Target="../slideLayouts/slideLayout2.xml"/><Relationship Id="rId4" Type="http://schemas.openxmlformats.org/officeDocument/2006/relationships/hyperlink" Target="http://guides.library.ucsc.edu/oralhist" TargetMode="External"/></Relationships>
</file>

<file path=ppt/slides/_rels/slide16.xml.rels><?xml version="1.0" encoding="UTF-8" standalone="yes"?>
<Relationships xmlns="http://schemas.openxmlformats.org/package/2006/relationships"><Relationship Id="rId3" Type="http://schemas.openxmlformats.org/officeDocument/2006/relationships/hyperlink" Target="https://www.thoughtco.com/participant-observation-research-3026557" TargetMode="External"/><Relationship Id="rId2" Type="http://schemas.openxmlformats.org/officeDocument/2006/relationships/image" Target="../media/image2.jpeg"/><Relationship Id="rId1" Type="http://schemas.openxmlformats.org/officeDocument/2006/relationships/slideLayout" Target="../slideLayouts/slideLayout2.xml"/><Relationship Id="rId5" Type="http://schemas.openxmlformats.org/officeDocument/2006/relationships/hyperlink" Target="https://www.thoughtco.com/content-analysis-sociology-3026155" TargetMode="External"/><Relationship Id="rId4" Type="http://schemas.openxmlformats.org/officeDocument/2006/relationships/hyperlink" Target="https://www.thoughtco.com/ethnography-definition-3026313" TargetMode="External"/></Relationships>
</file>

<file path=ppt/slides/_rels/slide1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hyperlink" Target="https://en.wiktionary.org/wiki/thank_you" TargetMode="External"/><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C3B1541C-C7DA-4FB6-9796-35FD9B558107}"/>
              </a:ext>
            </a:extLst>
          </p:cNvPr>
          <p:cNvPicPr>
            <a:picLocks noChangeAspect="1"/>
          </p:cNvPicPr>
          <p:nvPr/>
        </p:nvPicPr>
        <p:blipFill>
          <a:blip r:embed="rId2">
            <a:extLst>
              <a:ext uri="{28A0092B-C50C-407E-A947-70E740481C1C}">
                <a14:useLocalDpi xmlns:a14="http://schemas.microsoft.com/office/drawing/2010/main" val="0"/>
              </a:ext>
              <a:ext uri="{837473B0-CC2E-450A-ABE3-18F120FF3D39}">
                <a1611:picAttrSrcUrl xmlns:a1611="http://schemas.microsoft.com/office/drawing/2016/11/main" r:id="rId3"/>
              </a:ext>
            </a:extLst>
          </a:blip>
          <a:stretch>
            <a:fillRect/>
          </a:stretch>
        </p:blipFill>
        <p:spPr>
          <a:xfrm>
            <a:off x="0" y="0"/>
            <a:ext cx="12192000" cy="6858000"/>
          </a:xfrm>
          <a:prstGeom prst="rect">
            <a:avLst/>
          </a:prstGeom>
        </p:spPr>
      </p:pic>
      <p:sp>
        <p:nvSpPr>
          <p:cNvPr id="5" name="TextBox 4">
            <a:extLst>
              <a:ext uri="{FF2B5EF4-FFF2-40B4-BE49-F238E27FC236}">
                <a16:creationId xmlns:a16="http://schemas.microsoft.com/office/drawing/2014/main" id="{B71BE8BA-F9DE-41FB-B994-30FBD32BC74C}"/>
              </a:ext>
            </a:extLst>
          </p:cNvPr>
          <p:cNvSpPr txBox="1"/>
          <p:nvPr/>
        </p:nvSpPr>
        <p:spPr>
          <a:xfrm>
            <a:off x="0" y="6858000"/>
            <a:ext cx="12192000" cy="230832"/>
          </a:xfrm>
          <a:prstGeom prst="rect">
            <a:avLst/>
          </a:prstGeom>
          <a:noFill/>
        </p:spPr>
        <p:txBody>
          <a:bodyPr wrap="square" rtlCol="0">
            <a:spAutoFit/>
          </a:bodyPr>
          <a:lstStyle/>
          <a:p>
            <a:r>
              <a:rPr lang="en-IN" sz="900">
                <a:hlinkClick r:id="rId3" tooltip="http://www.thebluediamondgallery.com/wooden-tile/w/welcome.html"/>
              </a:rPr>
              <a:t>This Photo</a:t>
            </a:r>
            <a:r>
              <a:rPr lang="en-IN" sz="900"/>
              <a:t> by Unknown Author is licensed under </a:t>
            </a:r>
            <a:r>
              <a:rPr lang="en-IN" sz="900">
                <a:hlinkClick r:id="rId4" tooltip="https://creativecommons.org/licenses/by-sa/3.0/"/>
              </a:rPr>
              <a:t>CC BY-SA</a:t>
            </a:r>
            <a:endParaRPr lang="en-IN" sz="900"/>
          </a:p>
        </p:txBody>
      </p:sp>
    </p:spTree>
    <p:extLst>
      <p:ext uri="{BB962C8B-B14F-4D97-AF65-F5344CB8AC3E}">
        <p14:creationId xmlns:p14="http://schemas.microsoft.com/office/powerpoint/2010/main" val="351378929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FC5200-701F-493B-B180-69CCA7322CB6}"/>
              </a:ext>
            </a:extLst>
          </p:cNvPr>
          <p:cNvSpPr>
            <a:spLocks noGrp="1"/>
          </p:cNvSpPr>
          <p:nvPr>
            <p:ph type="title"/>
          </p:nvPr>
        </p:nvSpPr>
        <p:spPr>
          <a:xfrm>
            <a:off x="0" y="1"/>
            <a:ext cx="12192000" cy="779488"/>
          </a:xfrm>
        </p:spPr>
        <p:txBody>
          <a:bodyPr>
            <a:normAutofit/>
          </a:bodyPr>
          <a:lstStyle/>
          <a:p>
            <a:pPr algn="ctr"/>
            <a:r>
              <a:rPr lang="en-IN" sz="3200" b="1" dirty="0">
                <a:solidFill>
                  <a:schemeClr val="accent2">
                    <a:lumMod val="50000"/>
                  </a:schemeClr>
                </a:solidFill>
                <a:latin typeface="Algerian" panose="04020705040A02060702" pitchFamily="82" charset="0"/>
              </a:rPr>
              <a:t>Characteristics of Qualitative Research</a:t>
            </a:r>
            <a:endParaRPr lang="en-IN" sz="3200" b="1" dirty="0">
              <a:solidFill>
                <a:schemeClr val="accent2">
                  <a:lumMod val="50000"/>
                </a:schemeClr>
              </a:solidFill>
            </a:endParaRPr>
          </a:p>
        </p:txBody>
      </p:sp>
      <p:sp>
        <p:nvSpPr>
          <p:cNvPr id="3" name="Content Placeholder 2">
            <a:extLst>
              <a:ext uri="{FF2B5EF4-FFF2-40B4-BE49-F238E27FC236}">
                <a16:creationId xmlns:a16="http://schemas.microsoft.com/office/drawing/2014/main" id="{21D878E9-EE66-461C-A37D-8E97BF0E33FD}"/>
              </a:ext>
            </a:extLst>
          </p:cNvPr>
          <p:cNvSpPr>
            <a:spLocks noGrp="1"/>
          </p:cNvSpPr>
          <p:nvPr>
            <p:ph idx="1"/>
          </p:nvPr>
        </p:nvSpPr>
        <p:spPr>
          <a:xfrm>
            <a:off x="0" y="779490"/>
            <a:ext cx="12192000" cy="6078510"/>
          </a:xfrm>
        </p:spPr>
        <p:txBody>
          <a:bodyPr>
            <a:normAutofit/>
          </a:bodyPr>
          <a:lstStyle/>
          <a:p>
            <a:pPr lvl="0" algn="just">
              <a:lnSpc>
                <a:spcPct val="107000"/>
              </a:lnSpc>
              <a:spcAft>
                <a:spcPts val="800"/>
              </a:spcAft>
              <a:buFont typeface="Wingdings" panose="05000000000000000000" pitchFamily="2" charset="2"/>
              <a:buChar char="v"/>
              <a:tabLst>
                <a:tab pos="457200" algn="l"/>
              </a:tabLst>
            </a:pPr>
            <a:r>
              <a:rPr lang="en-IN" dirty="0">
                <a:latin typeface="Arial" pitchFamily="34" charset="0"/>
                <a:ea typeface="Calibri" panose="020F0502020204030204" pitchFamily="34" charset="0"/>
                <a:cs typeface="Arial" pitchFamily="34" charset="0"/>
              </a:rPr>
              <a:t>Verbal data are collected in qualitative research. </a:t>
            </a:r>
          </a:p>
          <a:p>
            <a:pPr lvl="0" algn="just">
              <a:lnSpc>
                <a:spcPct val="107000"/>
              </a:lnSpc>
              <a:spcAft>
                <a:spcPts val="800"/>
              </a:spcAft>
              <a:buFont typeface="Wingdings" panose="05000000000000000000" pitchFamily="2" charset="2"/>
              <a:buChar char="v"/>
              <a:tabLst>
                <a:tab pos="457200" algn="l"/>
              </a:tabLst>
            </a:pPr>
            <a:r>
              <a:rPr lang="en-IN" dirty="0">
                <a:latin typeface="Arial" pitchFamily="34" charset="0"/>
                <a:ea typeface="Calibri" panose="020F0502020204030204" pitchFamily="34" charset="0"/>
                <a:cs typeface="Arial" pitchFamily="34" charset="0"/>
              </a:rPr>
              <a:t>Inquiry in qualitative research is  process-oriented </a:t>
            </a:r>
          </a:p>
          <a:p>
            <a:pPr lvl="0" algn="just">
              <a:lnSpc>
                <a:spcPct val="107000"/>
              </a:lnSpc>
              <a:spcAft>
                <a:spcPts val="800"/>
              </a:spcAft>
              <a:buFont typeface="Wingdings" panose="05000000000000000000" pitchFamily="2" charset="2"/>
              <a:buChar char="v"/>
              <a:tabLst>
                <a:tab pos="457200" algn="l"/>
              </a:tabLst>
            </a:pPr>
            <a:r>
              <a:rPr lang="en-IN" dirty="0">
                <a:latin typeface="Arial" pitchFamily="34" charset="0"/>
                <a:ea typeface="Calibri" panose="020F0502020204030204" pitchFamily="34" charset="0"/>
                <a:cs typeface="Arial" pitchFamily="34" charset="0"/>
              </a:rPr>
              <a:t>Elements used in the analysis of qualitative research are words, pictures, and objects </a:t>
            </a:r>
          </a:p>
          <a:p>
            <a:pPr lvl="0" algn="just">
              <a:lnSpc>
                <a:spcPct val="107000"/>
              </a:lnSpc>
              <a:spcAft>
                <a:spcPts val="800"/>
              </a:spcAft>
              <a:buFont typeface="Wingdings" panose="05000000000000000000" pitchFamily="2" charset="2"/>
              <a:buChar char="v"/>
              <a:tabLst>
                <a:tab pos="457200" algn="l"/>
              </a:tabLst>
            </a:pPr>
            <a:r>
              <a:rPr lang="en-IN" dirty="0">
                <a:latin typeface="Arial" pitchFamily="34" charset="0"/>
                <a:ea typeface="Calibri" panose="020F0502020204030204" pitchFamily="34" charset="0"/>
                <a:cs typeface="Arial" pitchFamily="34" charset="0"/>
              </a:rPr>
              <a:t>The methods used in qualitative research are in-depth interviews, focus </a:t>
            </a:r>
            <a:r>
              <a:rPr lang="en-IN" dirty="0" err="1">
                <a:latin typeface="Arial" pitchFamily="34" charset="0"/>
                <a:ea typeface="Calibri" panose="020F0502020204030204" pitchFamily="34" charset="0"/>
                <a:cs typeface="Arial" pitchFamily="34" charset="0"/>
              </a:rPr>
              <a:t>groups,observation</a:t>
            </a:r>
            <a:r>
              <a:rPr lang="en-IN" dirty="0">
                <a:latin typeface="Arial" pitchFamily="34" charset="0"/>
                <a:ea typeface="Calibri" panose="020F0502020204030204" pitchFamily="34" charset="0"/>
                <a:cs typeface="Arial" pitchFamily="34" charset="0"/>
              </a:rPr>
              <a:t>,</a:t>
            </a:r>
            <a:r>
              <a:rPr lang="en-US" dirty="0">
                <a:solidFill>
                  <a:srgbClr val="222222"/>
                </a:solidFill>
                <a:latin typeface="Arial" pitchFamily="34" charset="0"/>
                <a:cs typeface="Arial" pitchFamily="34" charset="0"/>
              </a:rPr>
              <a:t> analysis of documents, records, reports, and artifacts,</a:t>
            </a:r>
            <a:r>
              <a:rPr lang="en-IN" dirty="0">
                <a:latin typeface="Arial" pitchFamily="34" charset="0"/>
                <a:ea typeface="Calibri" panose="020F0502020204030204" pitchFamily="34" charset="0"/>
                <a:cs typeface="Arial" pitchFamily="34" charset="0"/>
              </a:rPr>
              <a:t> etc. </a:t>
            </a:r>
          </a:p>
          <a:p>
            <a:endParaRPr lang="en-IN" dirty="0">
              <a:latin typeface="Arial" pitchFamily="34" charset="0"/>
              <a:cs typeface="Arial" pitchFamily="34" charset="0"/>
            </a:endParaRPr>
          </a:p>
        </p:txBody>
      </p:sp>
    </p:spTree>
    <p:extLst>
      <p:ext uri="{BB962C8B-B14F-4D97-AF65-F5344CB8AC3E}">
        <p14:creationId xmlns:p14="http://schemas.microsoft.com/office/powerpoint/2010/main" val="192041459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E5887E-AEDF-41C5-963E-1611BEC2F4CE}"/>
              </a:ext>
            </a:extLst>
          </p:cNvPr>
          <p:cNvSpPr>
            <a:spLocks noGrp="1"/>
          </p:cNvSpPr>
          <p:nvPr>
            <p:ph type="title"/>
          </p:nvPr>
        </p:nvSpPr>
        <p:spPr>
          <a:xfrm>
            <a:off x="104931" y="188259"/>
            <a:ext cx="12087069" cy="1154242"/>
          </a:xfrm>
        </p:spPr>
        <p:txBody>
          <a:bodyPr>
            <a:normAutofit/>
          </a:bodyPr>
          <a:lstStyle/>
          <a:p>
            <a:pPr algn="ctr">
              <a:lnSpc>
                <a:spcPct val="107000"/>
              </a:lnSpc>
              <a:spcAft>
                <a:spcPts val="800"/>
              </a:spcAft>
            </a:pPr>
            <a:r>
              <a:rPr lang="en-IN" sz="3200" b="1" dirty="0">
                <a:solidFill>
                  <a:schemeClr val="accent2">
                    <a:lumMod val="50000"/>
                  </a:schemeClr>
                </a:solidFill>
                <a:latin typeface="Algerian" panose="04020705040A02060702" pitchFamily="82" charset="0"/>
                <a:ea typeface="Calibri" panose="020F0502020204030204" pitchFamily="34" charset="0"/>
                <a:cs typeface="Times New Roman" panose="02020603050405020304" pitchFamily="18" charset="0"/>
              </a:rPr>
              <a:t>KEY elements OF qualitative research</a:t>
            </a:r>
            <a:br>
              <a:rPr lang="en-IN" sz="3200" dirty="0">
                <a:latin typeface="Calibri" panose="020F0502020204030204" pitchFamily="34" charset="0"/>
                <a:ea typeface="Calibri" panose="020F0502020204030204" pitchFamily="34" charset="0"/>
                <a:cs typeface="Times New Roman" panose="02020603050405020304" pitchFamily="18" charset="0"/>
              </a:rPr>
            </a:br>
            <a:endParaRPr lang="en-IN" sz="3200" dirty="0"/>
          </a:p>
        </p:txBody>
      </p:sp>
      <p:sp>
        <p:nvSpPr>
          <p:cNvPr id="3" name="Content Placeholder 2">
            <a:extLst>
              <a:ext uri="{FF2B5EF4-FFF2-40B4-BE49-F238E27FC236}">
                <a16:creationId xmlns:a16="http://schemas.microsoft.com/office/drawing/2014/main" id="{50862263-751C-41D9-BBF3-AFDE3FC3BD8B}"/>
              </a:ext>
            </a:extLst>
          </p:cNvPr>
          <p:cNvSpPr>
            <a:spLocks noGrp="1"/>
          </p:cNvSpPr>
          <p:nvPr>
            <p:ph idx="1"/>
          </p:nvPr>
        </p:nvSpPr>
        <p:spPr>
          <a:xfrm>
            <a:off x="104931" y="1069371"/>
            <a:ext cx="12087069" cy="5412110"/>
          </a:xfrm>
        </p:spPr>
        <p:txBody>
          <a:bodyPr>
            <a:noAutofit/>
          </a:bodyPr>
          <a:lstStyle/>
          <a:p>
            <a:pPr marL="342900" lvl="0" indent="-342900" algn="just">
              <a:lnSpc>
                <a:spcPct val="107000"/>
              </a:lnSpc>
              <a:spcAft>
                <a:spcPts val="800"/>
              </a:spcAft>
              <a:buSzPts val="1000"/>
              <a:buFont typeface="Symbol" panose="05050102010706020507" pitchFamily="18" charset="2"/>
              <a:buChar char=""/>
              <a:tabLst>
                <a:tab pos="457200" algn="l"/>
              </a:tabLst>
            </a:pPr>
            <a:r>
              <a:rPr lang="en-IN" sz="2600" b="1" dirty="0">
                <a:solidFill>
                  <a:schemeClr val="accent1">
                    <a:lumMod val="75000"/>
                  </a:schemeClr>
                </a:solidFill>
                <a:latin typeface="Arial" pitchFamily="34" charset="0"/>
                <a:ea typeface="Calibri" panose="020F0502020204030204" pitchFamily="34" charset="0"/>
                <a:cs typeface="Arial" pitchFamily="34" charset="0"/>
              </a:rPr>
              <a:t>Naturalistic </a:t>
            </a:r>
            <a:r>
              <a:rPr lang="en-IN" sz="2600" dirty="0">
                <a:solidFill>
                  <a:schemeClr val="accent1">
                    <a:lumMod val="75000"/>
                  </a:schemeClr>
                </a:solidFill>
                <a:latin typeface="Arial" pitchFamily="34" charset="0"/>
                <a:ea typeface="Calibri" panose="020F0502020204030204" pitchFamily="34" charset="0"/>
                <a:cs typeface="Arial" pitchFamily="34" charset="0"/>
              </a:rPr>
              <a:t>-</a:t>
            </a:r>
            <a:r>
              <a:rPr lang="en-IN" sz="2600" dirty="0">
                <a:latin typeface="Arial" pitchFamily="34" charset="0"/>
                <a:ea typeface="Calibri" panose="020F0502020204030204" pitchFamily="34" charset="0"/>
                <a:cs typeface="Arial" pitchFamily="34" charset="0"/>
              </a:rPr>
              <a:t>- refers to studying real-world situations as they unfold naturally; non-manipulative and non-controlling; the researcher is open to whatever emerges [i.e., there is a lack of predetermined constraints on findings].</a:t>
            </a:r>
          </a:p>
          <a:p>
            <a:pPr marL="342900" lvl="0" indent="-342900" algn="just">
              <a:lnSpc>
                <a:spcPct val="107000"/>
              </a:lnSpc>
              <a:spcAft>
                <a:spcPts val="800"/>
              </a:spcAft>
              <a:buSzPts val="1000"/>
              <a:buFont typeface="Symbol" panose="05050102010706020507" pitchFamily="18" charset="2"/>
              <a:buChar char=""/>
              <a:tabLst>
                <a:tab pos="457200" algn="l"/>
              </a:tabLst>
            </a:pPr>
            <a:r>
              <a:rPr lang="en-IN" sz="2600" b="1" dirty="0">
                <a:solidFill>
                  <a:schemeClr val="accent1">
                    <a:lumMod val="75000"/>
                  </a:schemeClr>
                </a:solidFill>
                <a:latin typeface="Arial" pitchFamily="34" charset="0"/>
                <a:ea typeface="Calibri" panose="020F0502020204030204" pitchFamily="34" charset="0"/>
                <a:cs typeface="Arial" pitchFamily="34" charset="0"/>
              </a:rPr>
              <a:t>Emergent </a:t>
            </a:r>
            <a:r>
              <a:rPr lang="en-IN" sz="2600" dirty="0">
                <a:latin typeface="Arial" pitchFamily="34" charset="0"/>
                <a:ea typeface="Calibri" panose="020F0502020204030204" pitchFamily="34" charset="0"/>
                <a:cs typeface="Arial" pitchFamily="34" charset="0"/>
              </a:rPr>
              <a:t>-- acceptance of adapting inquiry as understanding deepens and/or situations change; the researcher avoids rigid designs that eliminate responding to opportunities to pursue new paths of discovery as they emerge.</a:t>
            </a:r>
          </a:p>
          <a:p>
            <a:pPr marL="342900" lvl="0" indent="-342900" algn="just">
              <a:lnSpc>
                <a:spcPct val="107000"/>
              </a:lnSpc>
              <a:spcAft>
                <a:spcPts val="800"/>
              </a:spcAft>
              <a:buSzPts val="1000"/>
              <a:buFont typeface="Symbol" panose="05050102010706020507" pitchFamily="18" charset="2"/>
              <a:buChar char=""/>
              <a:tabLst>
                <a:tab pos="457200" algn="l"/>
              </a:tabLst>
            </a:pPr>
            <a:r>
              <a:rPr lang="en-IN" sz="2600" b="1" dirty="0">
                <a:solidFill>
                  <a:schemeClr val="accent1">
                    <a:lumMod val="75000"/>
                  </a:schemeClr>
                </a:solidFill>
                <a:latin typeface="Arial" pitchFamily="34" charset="0"/>
                <a:ea typeface="Calibri" panose="020F0502020204030204" pitchFamily="34" charset="0"/>
                <a:cs typeface="Arial" pitchFamily="34" charset="0"/>
              </a:rPr>
              <a:t>Purposeful </a:t>
            </a:r>
            <a:r>
              <a:rPr lang="en-IN" sz="2600" dirty="0">
                <a:solidFill>
                  <a:schemeClr val="accent1">
                    <a:lumMod val="75000"/>
                  </a:schemeClr>
                </a:solidFill>
                <a:latin typeface="Arial" pitchFamily="34" charset="0"/>
                <a:ea typeface="Calibri" panose="020F0502020204030204" pitchFamily="34" charset="0"/>
                <a:cs typeface="Arial" pitchFamily="34" charset="0"/>
              </a:rPr>
              <a:t>-- </a:t>
            </a:r>
            <a:r>
              <a:rPr lang="en-IN" sz="2600" dirty="0">
                <a:latin typeface="Arial" pitchFamily="34" charset="0"/>
                <a:ea typeface="Calibri" panose="020F0502020204030204" pitchFamily="34" charset="0"/>
                <a:cs typeface="Arial" pitchFamily="34" charset="0"/>
              </a:rPr>
              <a:t>cases for study [e.g., people, organizations, communities, cultures, events, critical incidences] are selected because they are “information rich” and illuminative. That is, they offer useful manifestations of the phenomenon of interest; sampling is aimed at insight about the phenomenon, not empirical generalization derived from a sample and applied to a population.</a:t>
            </a:r>
          </a:p>
          <a:p>
            <a:pPr>
              <a:buNone/>
            </a:pPr>
            <a:endParaRPr lang="en-IN" sz="2600" dirty="0">
              <a:latin typeface="Arial" pitchFamily="34" charset="0"/>
              <a:cs typeface="Arial" pitchFamily="34" charset="0"/>
            </a:endParaRPr>
          </a:p>
        </p:txBody>
      </p:sp>
    </p:spTree>
    <p:extLst>
      <p:ext uri="{BB962C8B-B14F-4D97-AF65-F5344CB8AC3E}">
        <p14:creationId xmlns:p14="http://schemas.microsoft.com/office/powerpoint/2010/main" val="221222532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E5887E-AEDF-41C5-963E-1611BEC2F4CE}"/>
              </a:ext>
            </a:extLst>
          </p:cNvPr>
          <p:cNvSpPr>
            <a:spLocks noGrp="1"/>
          </p:cNvSpPr>
          <p:nvPr>
            <p:ph type="title"/>
          </p:nvPr>
        </p:nvSpPr>
        <p:spPr>
          <a:xfrm>
            <a:off x="104931" y="188259"/>
            <a:ext cx="12087069" cy="793376"/>
          </a:xfrm>
        </p:spPr>
        <p:txBody>
          <a:bodyPr>
            <a:normAutofit/>
          </a:bodyPr>
          <a:lstStyle/>
          <a:p>
            <a:pPr algn="ctr">
              <a:lnSpc>
                <a:spcPct val="107000"/>
              </a:lnSpc>
              <a:spcAft>
                <a:spcPts val="800"/>
              </a:spcAft>
            </a:pPr>
            <a:r>
              <a:rPr lang="en-US" sz="3200" b="1" dirty="0">
                <a:latin typeface="Algerian" pitchFamily="82" charset="0"/>
              </a:rPr>
              <a:t>Types of qualitative research</a:t>
            </a:r>
            <a:endParaRPr lang="en-IN" sz="3200" dirty="0">
              <a:latin typeface="Algerian" pitchFamily="82" charset="0"/>
            </a:endParaRPr>
          </a:p>
        </p:txBody>
      </p:sp>
      <p:sp>
        <p:nvSpPr>
          <p:cNvPr id="3" name="Content Placeholder 2">
            <a:extLst>
              <a:ext uri="{FF2B5EF4-FFF2-40B4-BE49-F238E27FC236}">
                <a16:creationId xmlns:a16="http://schemas.microsoft.com/office/drawing/2014/main" id="{50862263-751C-41D9-BBF3-AFDE3FC3BD8B}"/>
              </a:ext>
            </a:extLst>
          </p:cNvPr>
          <p:cNvSpPr>
            <a:spLocks noGrp="1"/>
          </p:cNvSpPr>
          <p:nvPr>
            <p:ph idx="1"/>
          </p:nvPr>
        </p:nvSpPr>
        <p:spPr>
          <a:xfrm>
            <a:off x="104931" y="1069371"/>
            <a:ext cx="12087069" cy="5412110"/>
          </a:xfrm>
        </p:spPr>
        <p:txBody>
          <a:bodyPr>
            <a:noAutofit/>
          </a:bodyPr>
          <a:lstStyle/>
          <a:p>
            <a:pPr marL="0" indent="0">
              <a:buNone/>
            </a:pPr>
            <a:r>
              <a:rPr lang="en-US" dirty="0">
                <a:latin typeface="Arial" pitchFamily="34" charset="0"/>
                <a:cs typeface="Arial" pitchFamily="34" charset="0"/>
              </a:rPr>
              <a:t>The six Types of Qualitative research are</a:t>
            </a:r>
          </a:p>
          <a:p>
            <a:r>
              <a:rPr lang="en-US" dirty="0">
                <a:latin typeface="Arial" pitchFamily="34" charset="0"/>
                <a:cs typeface="Arial" pitchFamily="34" charset="0"/>
              </a:rPr>
              <a:t> Phenomenological model, </a:t>
            </a:r>
          </a:p>
          <a:p>
            <a:r>
              <a:rPr lang="en-US" dirty="0">
                <a:latin typeface="Arial" pitchFamily="34" charset="0"/>
                <a:cs typeface="Arial" pitchFamily="34" charset="0"/>
              </a:rPr>
              <a:t>  Ethnographic model,</a:t>
            </a:r>
          </a:p>
          <a:p>
            <a:r>
              <a:rPr lang="en-US" dirty="0">
                <a:latin typeface="Arial" pitchFamily="34" charset="0"/>
                <a:cs typeface="Arial" pitchFamily="34" charset="0"/>
              </a:rPr>
              <a:t> Grounded theory,</a:t>
            </a:r>
          </a:p>
          <a:p>
            <a:r>
              <a:rPr lang="en-US" dirty="0">
                <a:latin typeface="Arial" pitchFamily="34" charset="0"/>
                <a:cs typeface="Arial" pitchFamily="34" charset="0"/>
              </a:rPr>
              <a:t> Case study,</a:t>
            </a:r>
          </a:p>
          <a:p>
            <a:r>
              <a:rPr lang="en-US" dirty="0">
                <a:latin typeface="Arial" pitchFamily="34" charset="0"/>
                <a:cs typeface="Arial" pitchFamily="34" charset="0"/>
              </a:rPr>
              <a:t> Historical model</a:t>
            </a:r>
          </a:p>
          <a:p>
            <a:r>
              <a:rPr lang="en-US" dirty="0">
                <a:latin typeface="Arial" pitchFamily="34" charset="0"/>
                <a:cs typeface="Arial" pitchFamily="34" charset="0"/>
              </a:rPr>
              <a:t>  Narrative model.</a:t>
            </a:r>
            <a:endParaRPr lang="en-IN" dirty="0">
              <a:latin typeface="Arial" pitchFamily="34" charset="0"/>
              <a:cs typeface="Arial" pitchFamily="34" charset="0"/>
            </a:endParaRPr>
          </a:p>
          <a:p>
            <a:pPr>
              <a:buNone/>
            </a:pPr>
            <a:endParaRPr lang="en-IN" dirty="0">
              <a:latin typeface="Arial" pitchFamily="34" charset="0"/>
              <a:cs typeface="Arial" pitchFamily="34" charset="0"/>
            </a:endParaRPr>
          </a:p>
        </p:txBody>
      </p:sp>
    </p:spTree>
    <p:extLst>
      <p:ext uri="{BB962C8B-B14F-4D97-AF65-F5344CB8AC3E}">
        <p14:creationId xmlns:p14="http://schemas.microsoft.com/office/powerpoint/2010/main" val="221222532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67E1CB-5747-42AE-99B1-A5FABF4CDB1A}"/>
              </a:ext>
            </a:extLst>
          </p:cNvPr>
          <p:cNvSpPr>
            <a:spLocks noGrp="1"/>
          </p:cNvSpPr>
          <p:nvPr>
            <p:ph type="title"/>
          </p:nvPr>
        </p:nvSpPr>
        <p:spPr>
          <a:xfrm>
            <a:off x="-1" y="126122"/>
            <a:ext cx="12192001" cy="559678"/>
          </a:xfrm>
        </p:spPr>
        <p:txBody>
          <a:bodyPr>
            <a:noAutofit/>
          </a:bodyPr>
          <a:lstStyle/>
          <a:p>
            <a:pPr algn="ctr"/>
            <a:r>
              <a:rPr lang="en-US" sz="3200" b="1" dirty="0">
                <a:solidFill>
                  <a:schemeClr val="accent2">
                    <a:lumMod val="50000"/>
                  </a:schemeClr>
                </a:solidFill>
                <a:latin typeface="Algerian" panose="04020705040A02060702" pitchFamily="82" charset="0"/>
              </a:rPr>
              <a:t>METHODS USED IN QUALITATIVE RESEARCH</a:t>
            </a:r>
            <a:endParaRPr lang="en-IN" sz="3200" b="1" dirty="0">
              <a:solidFill>
                <a:schemeClr val="accent2">
                  <a:lumMod val="50000"/>
                </a:schemeClr>
              </a:solidFill>
              <a:latin typeface="Algerian" panose="04020705040A02060702" pitchFamily="82" charset="0"/>
            </a:endParaRPr>
          </a:p>
        </p:txBody>
      </p:sp>
      <p:sp>
        <p:nvSpPr>
          <p:cNvPr id="3" name="Content Placeholder 2">
            <a:extLst>
              <a:ext uri="{FF2B5EF4-FFF2-40B4-BE49-F238E27FC236}">
                <a16:creationId xmlns:a16="http://schemas.microsoft.com/office/drawing/2014/main" id="{96D5681D-127D-4ADE-9D46-12EF6B24441B}"/>
              </a:ext>
            </a:extLst>
          </p:cNvPr>
          <p:cNvSpPr>
            <a:spLocks noGrp="1"/>
          </p:cNvSpPr>
          <p:nvPr>
            <p:ph idx="1"/>
          </p:nvPr>
        </p:nvSpPr>
        <p:spPr>
          <a:xfrm>
            <a:off x="1" y="685800"/>
            <a:ext cx="12018578" cy="6172200"/>
          </a:xfrm>
        </p:spPr>
        <p:txBody>
          <a:bodyPr>
            <a:normAutofit/>
          </a:bodyPr>
          <a:lstStyle/>
          <a:p>
            <a:pPr algn="just">
              <a:lnSpc>
                <a:spcPct val="107000"/>
              </a:lnSpc>
              <a:spcAft>
                <a:spcPts val="800"/>
              </a:spcAft>
            </a:pPr>
            <a:r>
              <a:rPr lang="en-IN" dirty="0">
                <a:latin typeface="Arial" pitchFamily="34" charset="0"/>
                <a:ea typeface="Calibri" panose="020F0502020204030204" pitchFamily="34" charset="0"/>
                <a:cs typeface="Arial" pitchFamily="34" charset="0"/>
              </a:rPr>
              <a:t>Qualitative researchers use their own eyes, ears, and intelligence to collect in-depth perceptions and descriptions of targeted populations, places, and events . Their findings are collected through a variety of methods, and often a researcher will use at least two or several of the following while conducting a qualitative study:</a:t>
            </a:r>
          </a:p>
          <a:p>
            <a:pPr marL="342900" lvl="0" indent="-342900" algn="just">
              <a:lnSpc>
                <a:spcPct val="107000"/>
              </a:lnSpc>
              <a:spcAft>
                <a:spcPts val="800"/>
              </a:spcAft>
              <a:buSzPts val="1000"/>
              <a:buFont typeface="Symbol" panose="05050102010706020507" pitchFamily="18" charset="2"/>
              <a:buChar char=""/>
              <a:tabLst>
                <a:tab pos="457200" algn="l"/>
              </a:tabLst>
            </a:pPr>
            <a:r>
              <a:rPr lang="en-IN" u="sng" dirty="0">
                <a:solidFill>
                  <a:srgbClr val="0563C1"/>
                </a:solidFill>
                <a:latin typeface="Arial" pitchFamily="34" charset="0"/>
                <a:ea typeface="Calibri" panose="020F0502020204030204" pitchFamily="34" charset="0"/>
                <a:cs typeface="Arial" pitchFamily="34" charset="0"/>
                <a:hlinkClick r:id="rId3">
                  <a:extLst>
                    <a:ext uri="{A12FA001-AC4F-418D-AE19-62706E023703}">
                      <ahyp:hlinkClr xmlns:ahyp="http://schemas.microsoft.com/office/drawing/2018/hyperlinkcolor" val="tx"/>
                    </a:ext>
                  </a:extLst>
                </a:hlinkClick>
              </a:rPr>
              <a:t>Direct observation</a:t>
            </a:r>
            <a:r>
              <a:rPr lang="en-IN" dirty="0">
                <a:latin typeface="Arial" pitchFamily="34" charset="0"/>
                <a:ea typeface="Calibri" panose="020F0502020204030204" pitchFamily="34" charset="0"/>
                <a:cs typeface="Arial" pitchFamily="34" charset="0"/>
              </a:rPr>
              <a:t>:  researcher studies people as they go about their daily lives without participating or interfering. This type of research is often unknown to those under study, and as such, must be conducted in public settings where people do not have a reasonable expectation of privacy. For example, a researcher might observe the ways in which strangers interact in public as they gather to watch a street performer.</a:t>
            </a:r>
          </a:p>
          <a:p>
            <a:endParaRPr lang="en-IN" dirty="0">
              <a:latin typeface="Arial" pitchFamily="34" charset="0"/>
              <a:cs typeface="Arial" pitchFamily="34" charset="0"/>
            </a:endParaRPr>
          </a:p>
        </p:txBody>
      </p:sp>
    </p:spTree>
    <p:extLst>
      <p:ext uri="{BB962C8B-B14F-4D97-AF65-F5344CB8AC3E}">
        <p14:creationId xmlns:p14="http://schemas.microsoft.com/office/powerpoint/2010/main" val="426702009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D22251-1DB9-4C7E-9AA4-6AFA7EC83781}"/>
              </a:ext>
            </a:extLst>
          </p:cNvPr>
          <p:cNvSpPr>
            <a:spLocks noGrp="1"/>
          </p:cNvSpPr>
          <p:nvPr>
            <p:ph type="title"/>
          </p:nvPr>
        </p:nvSpPr>
        <p:spPr>
          <a:xfrm>
            <a:off x="0" y="1"/>
            <a:ext cx="12192000" cy="961696"/>
          </a:xfrm>
        </p:spPr>
        <p:txBody>
          <a:bodyPr>
            <a:normAutofit/>
          </a:bodyPr>
          <a:lstStyle/>
          <a:p>
            <a:pPr algn="ctr"/>
            <a:r>
              <a:rPr lang="en-US" sz="2800" b="1" dirty="0">
                <a:solidFill>
                  <a:srgbClr val="ED7D31">
                    <a:lumMod val="50000"/>
                  </a:srgbClr>
                </a:solidFill>
                <a:latin typeface="Algerian" panose="04020705040A02060702" pitchFamily="82" charset="0"/>
              </a:rPr>
              <a:t>METHODS USED IN QUALITATIVE RESEARCH</a:t>
            </a:r>
            <a:endParaRPr lang="en-IN" sz="2800" b="1" dirty="0">
              <a:solidFill>
                <a:schemeClr val="accent2">
                  <a:lumMod val="50000"/>
                </a:schemeClr>
              </a:solidFill>
              <a:latin typeface="Algerian" panose="04020705040A02060702" pitchFamily="82" charset="0"/>
            </a:endParaRPr>
          </a:p>
        </p:txBody>
      </p:sp>
      <p:sp>
        <p:nvSpPr>
          <p:cNvPr id="3" name="Content Placeholder 2">
            <a:extLst>
              <a:ext uri="{FF2B5EF4-FFF2-40B4-BE49-F238E27FC236}">
                <a16:creationId xmlns:a16="http://schemas.microsoft.com/office/drawing/2014/main" id="{2042C5A5-E64C-4E37-821D-DABF0D38C587}"/>
              </a:ext>
            </a:extLst>
          </p:cNvPr>
          <p:cNvSpPr>
            <a:spLocks noGrp="1"/>
          </p:cNvSpPr>
          <p:nvPr>
            <p:ph idx="1"/>
          </p:nvPr>
        </p:nvSpPr>
        <p:spPr>
          <a:xfrm>
            <a:off x="0" y="819807"/>
            <a:ext cx="12192000" cy="6038192"/>
          </a:xfrm>
        </p:spPr>
        <p:txBody>
          <a:bodyPr>
            <a:normAutofit lnSpcReduction="10000"/>
          </a:bodyPr>
          <a:lstStyle/>
          <a:p>
            <a:pPr marL="0" lvl="0" indent="0" algn="just">
              <a:lnSpc>
                <a:spcPct val="107000"/>
              </a:lnSpc>
              <a:spcAft>
                <a:spcPts val="800"/>
              </a:spcAft>
              <a:buSzPts val="1000"/>
              <a:buNone/>
              <a:tabLst>
                <a:tab pos="457200" algn="l"/>
              </a:tabLst>
            </a:pPr>
            <a:r>
              <a:rPr lang="en-IN" sz="3200" u="sng" dirty="0">
                <a:solidFill>
                  <a:srgbClr val="0563C1"/>
                </a:solidFill>
                <a:latin typeface="Times New Roman" panose="02020603050405020304" pitchFamily="18" charset="0"/>
                <a:ea typeface="Calibri" panose="020F0502020204030204" pitchFamily="34" charset="0"/>
                <a:cs typeface="Times New Roman" panose="02020603050405020304" pitchFamily="18" charset="0"/>
                <a:hlinkClick r:id="rId3">
                  <a:extLst>
                    <a:ext uri="{A12FA001-AC4F-418D-AE19-62706E023703}">
                      <ahyp:hlinkClr xmlns:ahyp="http://schemas.microsoft.com/office/drawing/2018/hyperlinkcolor" val="tx"/>
                    </a:ext>
                  </a:extLst>
                </a:hlinkClick>
              </a:rPr>
              <a:t>Open-ended surveys</a:t>
            </a:r>
            <a:r>
              <a:rPr lang="en-IN" sz="3200" dirty="0">
                <a:latin typeface="Times New Roman" panose="02020603050405020304" pitchFamily="18" charset="0"/>
                <a:ea typeface="Calibri" panose="020F0502020204030204" pitchFamily="34" charset="0"/>
                <a:cs typeface="Times New Roman" panose="02020603050405020304" pitchFamily="18" charset="0"/>
              </a:rPr>
              <a:t>: While many surveys are designed to generate quantitative data, many are also designed with open-ended questions that allow for the generation and analysis of qualitative data. For example, a survey might be used to investigate not just which political candidates voters chose, but why they chose them, in their own words.</a:t>
            </a:r>
          </a:p>
          <a:p>
            <a:pPr marL="0" lvl="0" indent="0" algn="just">
              <a:lnSpc>
                <a:spcPct val="107000"/>
              </a:lnSpc>
              <a:spcAft>
                <a:spcPts val="800"/>
              </a:spcAft>
              <a:buSzPts val="1000"/>
              <a:buNone/>
              <a:tabLst>
                <a:tab pos="457200" algn="l"/>
              </a:tabLst>
            </a:pPr>
            <a:r>
              <a:rPr lang="en-IN" sz="3200" u="sng" dirty="0">
                <a:solidFill>
                  <a:srgbClr val="0563C1"/>
                </a:solidFill>
                <a:latin typeface="Times New Roman" panose="02020603050405020304" pitchFamily="18" charset="0"/>
                <a:ea typeface="Calibri" panose="020F0502020204030204" pitchFamily="34" charset="0"/>
                <a:cs typeface="Times New Roman" panose="02020603050405020304" pitchFamily="18" charset="0"/>
                <a:hlinkClick r:id="rId4">
                  <a:extLst>
                    <a:ext uri="{A12FA001-AC4F-418D-AE19-62706E023703}">
                      <ahyp:hlinkClr xmlns:ahyp="http://schemas.microsoft.com/office/drawing/2018/hyperlinkcolor" val="tx"/>
                    </a:ext>
                  </a:extLst>
                </a:hlinkClick>
              </a:rPr>
              <a:t>Focus group</a:t>
            </a:r>
            <a:r>
              <a:rPr lang="en-IN" sz="3200" dirty="0">
                <a:latin typeface="Times New Roman" panose="02020603050405020304" pitchFamily="18" charset="0"/>
                <a:ea typeface="Calibri" panose="020F0502020204030204" pitchFamily="34" charset="0"/>
                <a:cs typeface="Times New Roman" panose="02020603050405020304" pitchFamily="18" charset="0"/>
              </a:rPr>
              <a:t>: In a focus group, a researcher engages a small group of participants in a conversation designed to generate data relevant to the research question. Focus groups can contain anywhere from 5 to 15 participants. Social scientists often use them in studies that examine an event or trend that occurs within a specific community. They are common in market research, too.</a:t>
            </a:r>
          </a:p>
          <a:p>
            <a:endParaRPr lang="en-IN"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2340205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AEF638-2F5E-4F00-879C-8C460192FABC}"/>
              </a:ext>
            </a:extLst>
          </p:cNvPr>
          <p:cNvSpPr>
            <a:spLocks noGrp="1"/>
          </p:cNvSpPr>
          <p:nvPr>
            <p:ph type="title"/>
          </p:nvPr>
        </p:nvSpPr>
        <p:spPr>
          <a:xfrm>
            <a:off x="0" y="1"/>
            <a:ext cx="12192000" cy="945930"/>
          </a:xfrm>
        </p:spPr>
        <p:txBody>
          <a:bodyPr>
            <a:normAutofit/>
          </a:bodyPr>
          <a:lstStyle/>
          <a:p>
            <a:pPr algn="ctr"/>
            <a:r>
              <a:rPr lang="en-US" sz="3200" b="1" dirty="0">
                <a:solidFill>
                  <a:srgbClr val="ED7D31">
                    <a:lumMod val="50000"/>
                  </a:srgbClr>
                </a:solidFill>
                <a:latin typeface="Algerian" panose="04020705040A02060702" pitchFamily="82" charset="0"/>
              </a:rPr>
              <a:t>METHODS USED IN QUALITATIVE RESEARCH</a:t>
            </a:r>
            <a:endParaRPr lang="en-IN" sz="3200" b="1" dirty="0">
              <a:solidFill>
                <a:schemeClr val="accent2">
                  <a:lumMod val="50000"/>
                </a:schemeClr>
              </a:solidFill>
              <a:latin typeface="Algerian" panose="04020705040A02060702" pitchFamily="82" charset="0"/>
            </a:endParaRPr>
          </a:p>
        </p:txBody>
      </p:sp>
      <p:sp>
        <p:nvSpPr>
          <p:cNvPr id="3" name="Content Placeholder 2">
            <a:extLst>
              <a:ext uri="{FF2B5EF4-FFF2-40B4-BE49-F238E27FC236}">
                <a16:creationId xmlns:a16="http://schemas.microsoft.com/office/drawing/2014/main" id="{7B2AB38A-CCF8-41EC-8204-DC84E4F4148F}"/>
              </a:ext>
            </a:extLst>
          </p:cNvPr>
          <p:cNvSpPr>
            <a:spLocks noGrp="1"/>
          </p:cNvSpPr>
          <p:nvPr>
            <p:ph idx="1"/>
          </p:nvPr>
        </p:nvSpPr>
        <p:spPr>
          <a:xfrm>
            <a:off x="-1" y="800100"/>
            <a:ext cx="12191999" cy="6057899"/>
          </a:xfrm>
        </p:spPr>
        <p:txBody>
          <a:bodyPr>
            <a:normAutofit/>
          </a:bodyPr>
          <a:lstStyle/>
          <a:p>
            <a:pPr marL="342900" lvl="0" indent="-342900" algn="just">
              <a:lnSpc>
                <a:spcPct val="107000"/>
              </a:lnSpc>
              <a:spcAft>
                <a:spcPts val="800"/>
              </a:spcAft>
              <a:buSzPts val="1000"/>
              <a:buFont typeface="Symbol" panose="05050102010706020507" pitchFamily="18" charset="2"/>
              <a:buChar char=""/>
              <a:tabLst>
                <a:tab pos="457200" algn="l"/>
              </a:tabLst>
            </a:pPr>
            <a:r>
              <a:rPr lang="en-IN" u="sng" dirty="0">
                <a:solidFill>
                  <a:srgbClr val="0563C1"/>
                </a:solidFill>
                <a:latin typeface="Arial" pitchFamily="34" charset="0"/>
                <a:ea typeface="Calibri" panose="020F0502020204030204" pitchFamily="34" charset="0"/>
                <a:cs typeface="Arial" pitchFamily="34" charset="0"/>
                <a:hlinkClick r:id="rId3">
                  <a:extLst>
                    <a:ext uri="{A12FA001-AC4F-418D-AE19-62706E023703}">
                      <ahyp:hlinkClr xmlns:ahyp="http://schemas.microsoft.com/office/drawing/2018/hyperlinkcolor" val="tx"/>
                    </a:ext>
                  </a:extLst>
                </a:hlinkClick>
              </a:rPr>
              <a:t>In-depth interviews</a:t>
            </a:r>
            <a:r>
              <a:rPr lang="en-IN" dirty="0">
                <a:latin typeface="Arial" pitchFamily="34" charset="0"/>
                <a:ea typeface="Calibri" panose="020F0502020204030204" pitchFamily="34" charset="0"/>
                <a:cs typeface="Arial" pitchFamily="34" charset="0"/>
              </a:rPr>
              <a:t>: Researchers conduct in-depth interviews by speaking with participants in a one-on-one setting. Sometimes a researcher approaches the interview with a predetermined list of questions or topics for discussion but allows the conversation to evolve based on how the participant responds. Other times, the researcher has identified certain topics of interest but does not have a formal guide for the conversation, but allows the participant to guide it.</a:t>
            </a:r>
          </a:p>
          <a:p>
            <a:pPr marL="342900" lvl="0" indent="-342900" algn="just">
              <a:lnSpc>
                <a:spcPct val="107000"/>
              </a:lnSpc>
              <a:spcAft>
                <a:spcPts val="800"/>
              </a:spcAft>
              <a:buSzPts val="1000"/>
              <a:buFont typeface="Symbol" panose="05050102010706020507" pitchFamily="18" charset="2"/>
              <a:buChar char=""/>
              <a:tabLst>
                <a:tab pos="457200" algn="l"/>
              </a:tabLst>
            </a:pPr>
            <a:r>
              <a:rPr lang="en-IN" u="sng" dirty="0">
                <a:solidFill>
                  <a:srgbClr val="0563C1"/>
                </a:solidFill>
                <a:latin typeface="Arial" pitchFamily="34" charset="0"/>
                <a:ea typeface="Calibri" panose="020F0502020204030204" pitchFamily="34" charset="0"/>
                <a:cs typeface="Arial" pitchFamily="34" charset="0"/>
                <a:hlinkClick r:id="rId4">
                  <a:extLst>
                    <a:ext uri="{A12FA001-AC4F-418D-AE19-62706E023703}">
                      <ahyp:hlinkClr xmlns:ahyp="http://schemas.microsoft.com/office/drawing/2018/hyperlinkcolor" val="tx"/>
                    </a:ext>
                  </a:extLst>
                </a:hlinkClick>
              </a:rPr>
              <a:t>Oral history</a:t>
            </a:r>
            <a:r>
              <a:rPr lang="en-IN" dirty="0">
                <a:latin typeface="Arial" pitchFamily="34" charset="0"/>
                <a:ea typeface="Calibri" panose="020F0502020204030204" pitchFamily="34" charset="0"/>
                <a:cs typeface="Arial" pitchFamily="34" charset="0"/>
              </a:rPr>
              <a:t>: The oral history method is used to create a historical account of an event, group, or community, and typically involves a series of in-depth interviews conducted with one or multiple participants over an extended period.</a:t>
            </a:r>
          </a:p>
          <a:p>
            <a:endParaRPr lang="en-IN" dirty="0">
              <a:latin typeface="Arial" pitchFamily="34" charset="0"/>
              <a:cs typeface="Arial" pitchFamily="34" charset="0"/>
            </a:endParaRPr>
          </a:p>
        </p:txBody>
      </p:sp>
    </p:spTree>
    <p:extLst>
      <p:ext uri="{BB962C8B-B14F-4D97-AF65-F5344CB8AC3E}">
        <p14:creationId xmlns:p14="http://schemas.microsoft.com/office/powerpoint/2010/main" val="286623356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8494EC-A7C7-41E1-96A7-09B5E7AFCC86}"/>
              </a:ext>
            </a:extLst>
          </p:cNvPr>
          <p:cNvSpPr>
            <a:spLocks noGrp="1"/>
          </p:cNvSpPr>
          <p:nvPr>
            <p:ph type="title"/>
          </p:nvPr>
        </p:nvSpPr>
        <p:spPr>
          <a:xfrm>
            <a:off x="-1" y="1"/>
            <a:ext cx="12191999" cy="772509"/>
          </a:xfrm>
        </p:spPr>
        <p:txBody>
          <a:bodyPr>
            <a:normAutofit/>
          </a:bodyPr>
          <a:lstStyle/>
          <a:p>
            <a:pPr algn="ctr"/>
            <a:r>
              <a:rPr lang="en-US" sz="3200" b="1" dirty="0">
                <a:solidFill>
                  <a:srgbClr val="ED7D31">
                    <a:lumMod val="50000"/>
                  </a:srgbClr>
                </a:solidFill>
                <a:latin typeface="Algerian" panose="04020705040A02060702" pitchFamily="82" charset="0"/>
              </a:rPr>
              <a:t>METHODS USED IN QUALITATIVE RESEARCH</a:t>
            </a:r>
            <a:endParaRPr lang="en-IN" sz="3200" b="1" dirty="0">
              <a:solidFill>
                <a:schemeClr val="accent2">
                  <a:lumMod val="50000"/>
                </a:schemeClr>
              </a:solidFill>
              <a:latin typeface="Algerian" panose="04020705040A02060702" pitchFamily="82" charset="0"/>
            </a:endParaRPr>
          </a:p>
        </p:txBody>
      </p:sp>
      <p:sp>
        <p:nvSpPr>
          <p:cNvPr id="3" name="Content Placeholder 2">
            <a:extLst>
              <a:ext uri="{FF2B5EF4-FFF2-40B4-BE49-F238E27FC236}">
                <a16:creationId xmlns:a16="http://schemas.microsoft.com/office/drawing/2014/main" id="{BF5FDE8A-6ECD-4A32-A96F-AB825E929164}"/>
              </a:ext>
            </a:extLst>
          </p:cNvPr>
          <p:cNvSpPr>
            <a:spLocks noGrp="1"/>
          </p:cNvSpPr>
          <p:nvPr>
            <p:ph idx="1"/>
          </p:nvPr>
        </p:nvSpPr>
        <p:spPr>
          <a:xfrm>
            <a:off x="0" y="772510"/>
            <a:ext cx="12192000" cy="6085489"/>
          </a:xfrm>
        </p:spPr>
        <p:txBody>
          <a:bodyPr>
            <a:normAutofit fontScale="92500" lnSpcReduction="10000"/>
          </a:bodyPr>
          <a:lstStyle/>
          <a:p>
            <a:pPr marL="342900" lvl="0" indent="-342900" algn="just">
              <a:lnSpc>
                <a:spcPct val="107000"/>
              </a:lnSpc>
              <a:spcAft>
                <a:spcPts val="800"/>
              </a:spcAft>
              <a:buSzPts val="1000"/>
              <a:buFont typeface="Symbol" panose="05050102010706020507" pitchFamily="18" charset="2"/>
              <a:buChar char=""/>
              <a:tabLst>
                <a:tab pos="457200" algn="l"/>
              </a:tabLst>
            </a:pPr>
            <a:r>
              <a:rPr lang="en-IN" sz="3000" u="sng" dirty="0">
                <a:solidFill>
                  <a:srgbClr val="0563C1"/>
                </a:solidFill>
                <a:latin typeface="Arial" pitchFamily="34" charset="0"/>
                <a:ea typeface="Calibri" panose="020F0502020204030204" pitchFamily="34" charset="0"/>
                <a:cs typeface="Arial" pitchFamily="34" charset="0"/>
                <a:hlinkClick r:id="rId3">
                  <a:extLst>
                    <a:ext uri="{A12FA001-AC4F-418D-AE19-62706E023703}">
                      <ahyp:hlinkClr xmlns:ahyp="http://schemas.microsoft.com/office/drawing/2018/hyperlinkcolor" val="tx"/>
                    </a:ext>
                  </a:extLst>
                </a:hlinkClick>
              </a:rPr>
              <a:t>Participant observation</a:t>
            </a:r>
            <a:r>
              <a:rPr lang="en-IN" sz="3000" dirty="0">
                <a:latin typeface="Arial" pitchFamily="34" charset="0"/>
                <a:ea typeface="Calibri" panose="020F0502020204030204" pitchFamily="34" charset="0"/>
                <a:cs typeface="Arial" pitchFamily="34" charset="0"/>
              </a:rPr>
              <a:t>: This method is similar to observation, however with this one, the researcher also participates in the action or events to not only observe others but to gain the first-hand experience in the setting.</a:t>
            </a:r>
          </a:p>
          <a:p>
            <a:pPr marL="342900" lvl="0" indent="-342900" algn="just">
              <a:lnSpc>
                <a:spcPct val="107000"/>
              </a:lnSpc>
              <a:spcAft>
                <a:spcPts val="800"/>
              </a:spcAft>
              <a:buSzPts val="1000"/>
              <a:buFont typeface="Symbol" panose="05050102010706020507" pitchFamily="18" charset="2"/>
              <a:buChar char=""/>
              <a:tabLst>
                <a:tab pos="457200" algn="l"/>
              </a:tabLst>
            </a:pPr>
            <a:r>
              <a:rPr lang="en-IN" sz="3000" u="sng" dirty="0">
                <a:solidFill>
                  <a:srgbClr val="0563C1"/>
                </a:solidFill>
                <a:latin typeface="Arial" pitchFamily="34" charset="0"/>
                <a:ea typeface="Calibri" panose="020F0502020204030204" pitchFamily="34" charset="0"/>
                <a:cs typeface="Arial" pitchFamily="34" charset="0"/>
                <a:hlinkClick r:id="rId4">
                  <a:extLst>
                    <a:ext uri="{A12FA001-AC4F-418D-AE19-62706E023703}">
                      <ahyp:hlinkClr xmlns:ahyp="http://schemas.microsoft.com/office/drawing/2018/hyperlinkcolor" val="tx"/>
                    </a:ext>
                  </a:extLst>
                </a:hlinkClick>
              </a:rPr>
              <a:t>Ethnographic observation</a:t>
            </a:r>
            <a:r>
              <a:rPr lang="en-IN" sz="3000" dirty="0">
                <a:latin typeface="Arial" pitchFamily="34" charset="0"/>
                <a:ea typeface="Calibri" panose="020F0502020204030204" pitchFamily="34" charset="0"/>
                <a:cs typeface="Arial" pitchFamily="34" charset="0"/>
              </a:rPr>
              <a:t>: Ethnographic observation is the most intensive and in-depth observational method. The researcher fully immerses themselves into the research setting and lives among the participants as one of them for anywhere from months to years. </a:t>
            </a:r>
          </a:p>
          <a:p>
            <a:pPr marL="342900" lvl="0" indent="-342900" algn="just">
              <a:lnSpc>
                <a:spcPct val="107000"/>
              </a:lnSpc>
              <a:spcAft>
                <a:spcPts val="800"/>
              </a:spcAft>
              <a:buSzPts val="1000"/>
              <a:buFont typeface="Symbol" panose="05050102010706020507" pitchFamily="18" charset="2"/>
              <a:buChar char=""/>
              <a:tabLst>
                <a:tab pos="457200" algn="l"/>
              </a:tabLst>
            </a:pPr>
            <a:r>
              <a:rPr lang="en-IN" sz="3000" u="sng" dirty="0">
                <a:solidFill>
                  <a:srgbClr val="0563C1"/>
                </a:solidFill>
                <a:latin typeface="Arial" pitchFamily="34" charset="0"/>
                <a:ea typeface="Calibri" panose="020F0502020204030204" pitchFamily="34" charset="0"/>
                <a:cs typeface="Arial" pitchFamily="34" charset="0"/>
                <a:hlinkClick r:id="rId5">
                  <a:extLst>
                    <a:ext uri="{A12FA001-AC4F-418D-AE19-62706E023703}">
                      <ahyp:hlinkClr xmlns:ahyp="http://schemas.microsoft.com/office/drawing/2018/hyperlinkcolor" val="tx"/>
                    </a:ext>
                  </a:extLst>
                </a:hlinkClick>
              </a:rPr>
              <a:t>Content analysis</a:t>
            </a:r>
            <a:r>
              <a:rPr lang="en-IN" sz="3000" dirty="0">
                <a:latin typeface="Arial" pitchFamily="34" charset="0"/>
                <a:ea typeface="Calibri" panose="020F0502020204030204" pitchFamily="34" charset="0"/>
                <a:cs typeface="Arial" pitchFamily="34" charset="0"/>
              </a:rPr>
              <a:t>: This method is used by sociologists to </a:t>
            </a:r>
            <a:r>
              <a:rPr lang="en-IN" sz="3000" dirty="0" err="1">
                <a:latin typeface="Arial" pitchFamily="34" charset="0"/>
                <a:ea typeface="Calibri" panose="020F0502020204030204" pitchFamily="34" charset="0"/>
                <a:cs typeface="Arial" pitchFamily="34" charset="0"/>
              </a:rPr>
              <a:t>analyze</a:t>
            </a:r>
            <a:r>
              <a:rPr lang="en-IN" sz="3000" dirty="0">
                <a:latin typeface="Arial" pitchFamily="34" charset="0"/>
                <a:ea typeface="Calibri" panose="020F0502020204030204" pitchFamily="34" charset="0"/>
                <a:cs typeface="Arial" pitchFamily="34" charset="0"/>
              </a:rPr>
              <a:t> social life by interpreting words and images from documents, film, art, music, and other cultural products and media. The researchers look at how the words and images are used, and the context in which they are used to draw inferences about the underlying culture. </a:t>
            </a:r>
            <a:endParaRPr lang="en-IN" dirty="0">
              <a:effectLst>
                <a:outerShdw blurRad="38100" dist="38100" dir="2700000" algn="tl">
                  <a:srgbClr val="000000">
                    <a:alpha val="43137"/>
                  </a:srgbClr>
                </a:outerShdw>
              </a:effectLst>
              <a:latin typeface="Arial" pitchFamily="34" charset="0"/>
              <a:cs typeface="Arial" pitchFamily="34" charset="0"/>
            </a:endParaRPr>
          </a:p>
        </p:txBody>
      </p:sp>
    </p:spTree>
    <p:extLst>
      <p:ext uri="{BB962C8B-B14F-4D97-AF65-F5344CB8AC3E}">
        <p14:creationId xmlns:p14="http://schemas.microsoft.com/office/powerpoint/2010/main" val="99317384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8091D3-2A68-4C12-840F-A6872CCFEC9C}"/>
              </a:ext>
            </a:extLst>
          </p:cNvPr>
          <p:cNvSpPr>
            <a:spLocks noGrp="1"/>
          </p:cNvSpPr>
          <p:nvPr>
            <p:ph type="title"/>
          </p:nvPr>
        </p:nvSpPr>
        <p:spPr>
          <a:xfrm>
            <a:off x="0" y="1"/>
            <a:ext cx="12192000" cy="681036"/>
          </a:xfrm>
        </p:spPr>
        <p:txBody>
          <a:bodyPr>
            <a:noAutofit/>
          </a:bodyPr>
          <a:lstStyle/>
          <a:p>
            <a:pPr algn="ctr"/>
            <a:r>
              <a:rPr lang="en-US" sz="3200" b="1" dirty="0">
                <a:solidFill>
                  <a:srgbClr val="ED7D31">
                    <a:lumMod val="50000"/>
                  </a:srgbClr>
                </a:solidFill>
                <a:latin typeface="Algerian" panose="04020705040A02060702" pitchFamily="82" charset="0"/>
              </a:rPr>
              <a:t>Steps of qualitative research</a:t>
            </a:r>
            <a:endParaRPr lang="en-IN" sz="3200" b="1" dirty="0">
              <a:solidFill>
                <a:schemeClr val="accent2">
                  <a:lumMod val="50000"/>
                </a:schemeClr>
              </a:solidFill>
              <a:latin typeface="Algerian" panose="04020705040A02060702" pitchFamily="82" charset="0"/>
            </a:endParaRPr>
          </a:p>
        </p:txBody>
      </p:sp>
      <p:sp>
        <p:nvSpPr>
          <p:cNvPr id="3" name="Content Placeholder 2">
            <a:extLst>
              <a:ext uri="{FF2B5EF4-FFF2-40B4-BE49-F238E27FC236}">
                <a16:creationId xmlns:a16="http://schemas.microsoft.com/office/drawing/2014/main" id="{A5419741-2835-48B6-A7E2-D32A941F9447}"/>
              </a:ext>
            </a:extLst>
          </p:cNvPr>
          <p:cNvSpPr>
            <a:spLocks noGrp="1"/>
          </p:cNvSpPr>
          <p:nvPr>
            <p:ph idx="1"/>
          </p:nvPr>
        </p:nvSpPr>
        <p:spPr>
          <a:xfrm>
            <a:off x="0" y="819807"/>
            <a:ext cx="12192000" cy="6038192"/>
          </a:xfrm>
        </p:spPr>
        <p:style>
          <a:lnRef idx="1">
            <a:schemeClr val="accent4"/>
          </a:lnRef>
          <a:fillRef idx="2">
            <a:schemeClr val="accent4"/>
          </a:fillRef>
          <a:effectRef idx="1">
            <a:schemeClr val="accent4"/>
          </a:effectRef>
          <a:fontRef idx="minor">
            <a:schemeClr val="dk1"/>
          </a:fontRef>
        </p:style>
        <p:txBody>
          <a:bodyPr>
            <a:normAutofit/>
          </a:bodyPr>
          <a:lstStyle/>
          <a:p>
            <a:pPr lvl="0"/>
            <a:r>
              <a:rPr lang="en-US" sz="3200" dirty="0">
                <a:solidFill>
                  <a:prstClr val="black"/>
                </a:solidFill>
                <a:latin typeface="Times New Roman" panose="02020603050405020304" pitchFamily="18" charset="0"/>
                <a:cs typeface="Times New Roman" panose="02020603050405020304" pitchFamily="18" charset="0"/>
              </a:rPr>
              <a:t>Identifying a research problem/stating the problem</a:t>
            </a:r>
          </a:p>
          <a:p>
            <a:pPr lvl="0"/>
            <a:r>
              <a:rPr lang="en-US" sz="3200" dirty="0">
                <a:solidFill>
                  <a:prstClr val="black"/>
                </a:solidFill>
                <a:latin typeface="Times New Roman" panose="02020603050405020304" pitchFamily="18" charset="0"/>
                <a:cs typeface="Times New Roman" panose="02020603050405020304" pitchFamily="18" charset="0"/>
              </a:rPr>
              <a:t> Reviewing the literature</a:t>
            </a:r>
          </a:p>
          <a:p>
            <a:pPr lvl="0"/>
            <a:r>
              <a:rPr lang="en-US" sz="3200" dirty="0">
                <a:solidFill>
                  <a:prstClr val="black"/>
                </a:solidFill>
                <a:latin typeface="Times New Roman" panose="02020603050405020304" pitchFamily="18" charset="0"/>
                <a:cs typeface="Times New Roman" panose="02020603050405020304" pitchFamily="18" charset="0"/>
              </a:rPr>
              <a:t> Specifying a purpose and research questions</a:t>
            </a:r>
          </a:p>
          <a:p>
            <a:pPr lvl="0"/>
            <a:r>
              <a:rPr lang="en-US" sz="3200" dirty="0">
                <a:solidFill>
                  <a:prstClr val="black"/>
                </a:solidFill>
                <a:latin typeface="Times New Roman" panose="02020603050405020304" pitchFamily="18" charset="0"/>
                <a:cs typeface="Times New Roman" panose="02020603050405020304" pitchFamily="18" charset="0"/>
              </a:rPr>
              <a:t> Collecting the data </a:t>
            </a:r>
          </a:p>
          <a:p>
            <a:pPr lvl="0"/>
            <a:r>
              <a:rPr lang="en-US" sz="3200" dirty="0">
                <a:solidFill>
                  <a:prstClr val="black"/>
                </a:solidFill>
                <a:latin typeface="Times New Roman" panose="02020603050405020304" pitchFamily="18" charset="0"/>
                <a:cs typeface="Times New Roman" panose="02020603050405020304" pitchFamily="18" charset="0"/>
              </a:rPr>
              <a:t> Analyzing the data</a:t>
            </a:r>
          </a:p>
          <a:p>
            <a:pPr lvl="0"/>
            <a:r>
              <a:rPr lang="en-US" sz="3200" dirty="0">
                <a:solidFill>
                  <a:prstClr val="black"/>
                </a:solidFill>
                <a:latin typeface="Times New Roman" panose="02020603050405020304" pitchFamily="18" charset="0"/>
                <a:cs typeface="Times New Roman" panose="02020603050405020304" pitchFamily="18" charset="0"/>
              </a:rPr>
              <a:t> Determining the quality of data </a:t>
            </a:r>
          </a:p>
          <a:p>
            <a:pPr lvl="0"/>
            <a:r>
              <a:rPr lang="en-US" sz="3200" dirty="0">
                <a:solidFill>
                  <a:prstClr val="black"/>
                </a:solidFill>
                <a:latin typeface="Times New Roman" panose="02020603050405020304" pitchFamily="18" charset="0"/>
                <a:cs typeface="Times New Roman" panose="02020603050405020304" pitchFamily="18" charset="0"/>
              </a:rPr>
              <a:t> Reporting the research</a:t>
            </a:r>
            <a:endParaRPr lang="en-IN" sz="3200" dirty="0">
              <a:solidFill>
                <a:prstClr val="black"/>
              </a:solidFill>
              <a:latin typeface="Times New Roman" panose="02020603050405020304" pitchFamily="18" charset="0"/>
              <a:cs typeface="Times New Roman" panose="02020603050405020304" pitchFamily="18" charset="0"/>
            </a:endParaRPr>
          </a:p>
          <a:p>
            <a:endParaRPr lang="en-IN" sz="3200" dirty="0"/>
          </a:p>
        </p:txBody>
      </p:sp>
    </p:spTree>
    <p:extLst>
      <p:ext uri="{BB962C8B-B14F-4D97-AF65-F5344CB8AC3E}">
        <p14:creationId xmlns:p14="http://schemas.microsoft.com/office/powerpoint/2010/main" val="104628910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5A6982-D6E8-480F-BDF1-77D8900FEBBE}"/>
              </a:ext>
            </a:extLst>
          </p:cNvPr>
          <p:cNvSpPr>
            <a:spLocks noGrp="1"/>
          </p:cNvSpPr>
          <p:nvPr>
            <p:ph type="title"/>
          </p:nvPr>
        </p:nvSpPr>
        <p:spPr>
          <a:xfrm>
            <a:off x="0" y="1"/>
            <a:ext cx="12192000" cy="1064301"/>
          </a:xfrm>
        </p:spPr>
        <p:txBody>
          <a:bodyPr>
            <a:normAutofit/>
          </a:bodyPr>
          <a:lstStyle/>
          <a:p>
            <a:pPr algn="ctr"/>
            <a:r>
              <a:rPr lang="en-IN" sz="3200" b="1" dirty="0">
                <a:latin typeface="Algerian" panose="04020705040A02060702" pitchFamily="82" charset="0"/>
                <a:ea typeface="Calibri" panose="020F0502020204030204" pitchFamily="34" charset="0"/>
              </a:rPr>
              <a:t> </a:t>
            </a:r>
            <a:r>
              <a:rPr lang="en-IN" sz="3200" b="1" dirty="0">
                <a:solidFill>
                  <a:schemeClr val="accent2">
                    <a:lumMod val="50000"/>
                  </a:schemeClr>
                </a:solidFill>
                <a:latin typeface="Algerian" panose="04020705040A02060702" pitchFamily="82" charset="0"/>
                <a:ea typeface="Calibri" panose="020F0502020204030204" pitchFamily="34" charset="0"/>
              </a:rPr>
              <a:t>strengths of  qualitative research</a:t>
            </a:r>
            <a:endParaRPr lang="en-IN" sz="3200" dirty="0">
              <a:solidFill>
                <a:schemeClr val="accent2">
                  <a:lumMod val="50000"/>
                </a:schemeClr>
              </a:solidFill>
              <a:latin typeface="Algerian" panose="04020705040A02060702" pitchFamily="82" charset="0"/>
            </a:endParaRPr>
          </a:p>
        </p:txBody>
      </p:sp>
      <p:sp>
        <p:nvSpPr>
          <p:cNvPr id="3" name="Content Placeholder 2">
            <a:extLst>
              <a:ext uri="{FF2B5EF4-FFF2-40B4-BE49-F238E27FC236}">
                <a16:creationId xmlns:a16="http://schemas.microsoft.com/office/drawing/2014/main" id="{A3E8335C-76BC-4343-83CF-03F17A082337}"/>
              </a:ext>
            </a:extLst>
          </p:cNvPr>
          <p:cNvSpPr>
            <a:spLocks noGrp="1"/>
          </p:cNvSpPr>
          <p:nvPr>
            <p:ph idx="1"/>
          </p:nvPr>
        </p:nvSpPr>
        <p:spPr>
          <a:xfrm>
            <a:off x="0" y="760242"/>
            <a:ext cx="12192000" cy="5970341"/>
          </a:xfrm>
        </p:spPr>
        <p:txBody>
          <a:bodyPr/>
          <a:lstStyle/>
          <a:p>
            <a:pPr marL="342900" lvl="0" indent="-342900" algn="just">
              <a:lnSpc>
                <a:spcPct val="107000"/>
              </a:lnSpc>
              <a:spcAft>
                <a:spcPts val="800"/>
              </a:spcAft>
              <a:buSzPts val="1000"/>
              <a:buFont typeface="Symbol" panose="05050102010706020507" pitchFamily="18" charset="2"/>
              <a:buChar char=""/>
              <a:tabLst>
                <a:tab pos="457200" algn="l"/>
              </a:tabLst>
            </a:pPr>
            <a:r>
              <a:rPr lang="en-IN" dirty="0">
                <a:latin typeface="Arial" pitchFamily="34" charset="0"/>
                <a:ea typeface="Calibri" panose="020F0502020204030204" pitchFamily="34" charset="0"/>
                <a:cs typeface="Arial" pitchFamily="34" charset="0"/>
              </a:rPr>
              <a:t>Obtain a more realistic view of the lived world that cannot be understood or experienced in numerical data and statistical analysis</a:t>
            </a:r>
          </a:p>
          <a:p>
            <a:pPr marL="342900" lvl="0" indent="-342900" algn="just">
              <a:lnSpc>
                <a:spcPct val="107000"/>
              </a:lnSpc>
              <a:spcAft>
                <a:spcPts val="800"/>
              </a:spcAft>
              <a:buSzPts val="1000"/>
              <a:buFont typeface="Symbol" panose="05050102010706020507" pitchFamily="18" charset="2"/>
              <a:buChar char=""/>
              <a:tabLst>
                <a:tab pos="457200" algn="l"/>
              </a:tabLst>
            </a:pPr>
            <a:r>
              <a:rPr lang="en-IN" dirty="0">
                <a:latin typeface="Arial" pitchFamily="34" charset="0"/>
                <a:ea typeface="Calibri" panose="020F0502020204030204" pitchFamily="34" charset="0"/>
                <a:cs typeface="Arial" pitchFamily="34" charset="0"/>
              </a:rPr>
              <a:t>Provide the researcher with the perspective of the participants of the study through immersion in a culture or situation and as a result of direct interaction with them</a:t>
            </a:r>
          </a:p>
          <a:p>
            <a:pPr marL="342900" lvl="0" indent="-342900" algn="just">
              <a:lnSpc>
                <a:spcPct val="107000"/>
              </a:lnSpc>
              <a:spcAft>
                <a:spcPts val="800"/>
              </a:spcAft>
              <a:buSzPts val="1000"/>
              <a:buFont typeface="Symbol" panose="05050102010706020507" pitchFamily="18" charset="2"/>
              <a:buChar char=""/>
              <a:tabLst>
                <a:tab pos="457200" algn="l"/>
              </a:tabLst>
            </a:pPr>
            <a:r>
              <a:rPr lang="en-IN" dirty="0">
                <a:latin typeface="Arial" pitchFamily="34" charset="0"/>
                <a:ea typeface="Calibri" panose="020F0502020204030204" pitchFamily="34" charset="0"/>
                <a:cs typeface="Arial" pitchFamily="34" charset="0"/>
              </a:rPr>
              <a:t>Allow the researcher to describe existing phenomena and current situations</a:t>
            </a:r>
          </a:p>
          <a:p>
            <a:pPr marL="342900" lvl="0" indent="-342900" algn="just">
              <a:lnSpc>
                <a:spcPct val="107000"/>
              </a:lnSpc>
              <a:spcAft>
                <a:spcPts val="800"/>
              </a:spcAft>
              <a:buSzPts val="1000"/>
              <a:buFont typeface="Symbol" panose="05050102010706020507" pitchFamily="18" charset="2"/>
              <a:buChar char=""/>
              <a:tabLst>
                <a:tab pos="457200" algn="l"/>
              </a:tabLst>
            </a:pPr>
            <a:r>
              <a:rPr lang="en-IN" dirty="0">
                <a:latin typeface="Arial" pitchFamily="34" charset="0"/>
                <a:ea typeface="Calibri" panose="020F0502020204030204" pitchFamily="34" charset="0"/>
                <a:cs typeface="Arial" pitchFamily="34" charset="0"/>
              </a:rPr>
              <a:t>Develop flexible ways to perform data collection, subsequent analysis, and interpretation of collected information</a:t>
            </a:r>
          </a:p>
          <a:p>
            <a:pPr marL="342900" lvl="0" indent="-342900" algn="just">
              <a:lnSpc>
                <a:spcPct val="107000"/>
              </a:lnSpc>
              <a:spcAft>
                <a:spcPts val="800"/>
              </a:spcAft>
              <a:buSzPts val="1000"/>
              <a:buFont typeface="Symbol" panose="05050102010706020507" pitchFamily="18" charset="2"/>
              <a:buChar char=""/>
              <a:tabLst>
                <a:tab pos="457200" algn="l"/>
              </a:tabLst>
            </a:pPr>
            <a:r>
              <a:rPr lang="en-IN" dirty="0">
                <a:latin typeface="Arial" pitchFamily="34" charset="0"/>
                <a:ea typeface="Calibri" panose="020F0502020204030204" pitchFamily="34" charset="0"/>
                <a:cs typeface="Arial" pitchFamily="34" charset="0"/>
              </a:rPr>
              <a:t>Yield results that can be helpful in pioneering new ways  of understanding</a:t>
            </a:r>
          </a:p>
          <a:p>
            <a:endParaRPr lang="en-IN" dirty="0">
              <a:latin typeface="Arial" pitchFamily="34" charset="0"/>
              <a:cs typeface="Arial" pitchFamily="34" charset="0"/>
            </a:endParaRPr>
          </a:p>
        </p:txBody>
      </p:sp>
    </p:spTree>
    <p:extLst>
      <p:ext uri="{BB962C8B-B14F-4D97-AF65-F5344CB8AC3E}">
        <p14:creationId xmlns:p14="http://schemas.microsoft.com/office/powerpoint/2010/main" val="147054916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45E41CE-7CF3-4AC5-AA7D-3F0B479836CA}"/>
              </a:ext>
            </a:extLst>
          </p:cNvPr>
          <p:cNvSpPr>
            <a:spLocks noGrp="1"/>
          </p:cNvSpPr>
          <p:nvPr>
            <p:ph idx="1"/>
          </p:nvPr>
        </p:nvSpPr>
        <p:spPr>
          <a:xfrm>
            <a:off x="0" y="308179"/>
            <a:ext cx="12192000" cy="5823679"/>
          </a:xfrm>
        </p:spPr>
        <p:txBody>
          <a:bodyPr/>
          <a:lstStyle/>
          <a:p>
            <a:pPr marL="342900" lvl="0" indent="-342900" algn="just">
              <a:lnSpc>
                <a:spcPct val="107000"/>
              </a:lnSpc>
              <a:spcAft>
                <a:spcPts val="800"/>
              </a:spcAft>
              <a:buSzPts val="1000"/>
              <a:buFont typeface="Symbol" panose="05050102010706020507" pitchFamily="18" charset="2"/>
              <a:buChar char=""/>
              <a:tabLst>
                <a:tab pos="457200" algn="l"/>
                <a:tab pos="2070735" algn="l"/>
              </a:tabLst>
            </a:pPr>
            <a:r>
              <a:rPr lang="en-IN" sz="3200" dirty="0">
                <a:latin typeface="Times New Roman" panose="02020603050405020304" pitchFamily="18" charset="0"/>
                <a:ea typeface="Calibri" panose="020F0502020204030204" pitchFamily="34" charset="0"/>
                <a:cs typeface="Times New Roman" panose="02020603050405020304" pitchFamily="18" charset="0"/>
              </a:rPr>
              <a:t>Respond to changes that occur while conducting the study [e.g., extended fieldwork or observation] and offer the flexibility to shift the focus of the research as a result</a:t>
            </a:r>
          </a:p>
          <a:p>
            <a:pPr marL="342900" lvl="0" indent="-342900" algn="just">
              <a:lnSpc>
                <a:spcPct val="107000"/>
              </a:lnSpc>
              <a:spcAft>
                <a:spcPts val="800"/>
              </a:spcAft>
              <a:buSzPts val="1000"/>
              <a:buFont typeface="Symbol" panose="05050102010706020507" pitchFamily="18" charset="2"/>
              <a:buChar char=""/>
              <a:tabLst>
                <a:tab pos="457200" algn="l"/>
              </a:tabLst>
            </a:pPr>
            <a:r>
              <a:rPr lang="en-IN" sz="3200" dirty="0">
                <a:latin typeface="Times New Roman" panose="02020603050405020304" pitchFamily="18" charset="0"/>
                <a:ea typeface="Calibri" panose="020F0502020204030204" pitchFamily="34" charset="0"/>
                <a:cs typeface="Times New Roman" panose="02020603050405020304" pitchFamily="18" charset="0"/>
              </a:rPr>
              <a:t>Provide a holistic view of the phenomena under investigation</a:t>
            </a:r>
          </a:p>
          <a:p>
            <a:pPr marL="342900" lvl="0" indent="-342900" algn="just">
              <a:lnSpc>
                <a:spcPct val="107000"/>
              </a:lnSpc>
              <a:spcAft>
                <a:spcPts val="800"/>
              </a:spcAft>
              <a:buSzPts val="1000"/>
              <a:buFont typeface="Symbol" panose="05050102010706020507" pitchFamily="18" charset="2"/>
              <a:buChar char=""/>
              <a:tabLst>
                <a:tab pos="457200" algn="l"/>
              </a:tabLst>
            </a:pPr>
            <a:r>
              <a:rPr lang="en-IN" sz="3200" dirty="0">
                <a:latin typeface="Times New Roman" panose="02020603050405020304" pitchFamily="18" charset="0"/>
                <a:ea typeface="Calibri" panose="020F0502020204030204" pitchFamily="34" charset="0"/>
                <a:cs typeface="Times New Roman" panose="02020603050405020304" pitchFamily="18" charset="0"/>
              </a:rPr>
              <a:t>Respond to local situations, conditions, and needs of participants</a:t>
            </a:r>
          </a:p>
          <a:p>
            <a:pPr marL="342900" lvl="0" indent="-342900" algn="just">
              <a:lnSpc>
                <a:spcPct val="107000"/>
              </a:lnSpc>
              <a:spcAft>
                <a:spcPts val="800"/>
              </a:spcAft>
              <a:buSzPts val="1000"/>
              <a:buFont typeface="Symbol" panose="05050102010706020507" pitchFamily="18" charset="2"/>
              <a:buChar char=""/>
              <a:tabLst>
                <a:tab pos="457200" algn="l"/>
              </a:tabLst>
            </a:pPr>
            <a:r>
              <a:rPr lang="en-IN" sz="3200" dirty="0">
                <a:latin typeface="Times New Roman" panose="02020603050405020304" pitchFamily="18" charset="0"/>
                <a:ea typeface="Calibri" panose="020F0502020204030204" pitchFamily="34" charset="0"/>
                <a:cs typeface="Times New Roman" panose="02020603050405020304" pitchFamily="18" charset="0"/>
              </a:rPr>
              <a:t>Interact with the research subjects in their own language and on their own terms</a:t>
            </a:r>
          </a:p>
          <a:p>
            <a:pPr marL="342900" lvl="0" indent="-342900" algn="just">
              <a:lnSpc>
                <a:spcPct val="107000"/>
              </a:lnSpc>
              <a:spcAft>
                <a:spcPts val="800"/>
              </a:spcAft>
              <a:buSzPts val="1000"/>
              <a:buFont typeface="Symbol" panose="05050102010706020507" pitchFamily="18" charset="2"/>
              <a:buChar char=""/>
              <a:tabLst>
                <a:tab pos="457200" algn="l"/>
              </a:tabLst>
            </a:pPr>
            <a:r>
              <a:rPr lang="en-IN" sz="3200" dirty="0">
                <a:latin typeface="Times New Roman" panose="02020603050405020304" pitchFamily="18" charset="0"/>
                <a:ea typeface="Calibri" panose="020F0502020204030204" pitchFamily="34" charset="0"/>
                <a:cs typeface="Times New Roman" panose="02020603050405020304" pitchFamily="18" charset="0"/>
              </a:rPr>
              <a:t>Create a descriptive capability based on primary and unstructured data.</a:t>
            </a:r>
          </a:p>
          <a:p>
            <a:endParaRPr lang="en-IN" dirty="0"/>
          </a:p>
        </p:txBody>
      </p:sp>
    </p:spTree>
    <p:extLst>
      <p:ext uri="{BB962C8B-B14F-4D97-AF65-F5344CB8AC3E}">
        <p14:creationId xmlns:p14="http://schemas.microsoft.com/office/powerpoint/2010/main" val="198181142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6EE6B3-BD95-4A8B-992D-7FEA033AEF5E}"/>
              </a:ext>
            </a:extLst>
          </p:cNvPr>
          <p:cNvSpPr>
            <a:spLocks noGrp="1"/>
          </p:cNvSpPr>
          <p:nvPr>
            <p:ph type="ctrTitle"/>
          </p:nvPr>
        </p:nvSpPr>
        <p:spPr>
          <a:xfrm>
            <a:off x="0" y="1139249"/>
            <a:ext cx="12192000" cy="676488"/>
          </a:xfrm>
        </p:spPr>
        <p:txBody>
          <a:bodyPr>
            <a:normAutofit/>
          </a:bodyPr>
          <a:lstStyle/>
          <a:p>
            <a:r>
              <a:rPr lang="en-IN" sz="3200" b="1" dirty="0">
                <a:latin typeface="Algerian" pitchFamily="82" charset="0"/>
              </a:rPr>
              <a:t>QUALITATIVE RESEARCH</a:t>
            </a:r>
          </a:p>
        </p:txBody>
      </p:sp>
      <p:sp>
        <p:nvSpPr>
          <p:cNvPr id="3" name="Subtitle 2">
            <a:extLst>
              <a:ext uri="{FF2B5EF4-FFF2-40B4-BE49-F238E27FC236}">
                <a16:creationId xmlns:a16="http://schemas.microsoft.com/office/drawing/2014/main" id="{3A332DD4-687D-45FE-B84E-097BC0AB48E6}"/>
              </a:ext>
            </a:extLst>
          </p:cNvPr>
          <p:cNvSpPr>
            <a:spLocks noGrp="1"/>
          </p:cNvSpPr>
          <p:nvPr>
            <p:ph type="subTitle" idx="1"/>
          </p:nvPr>
        </p:nvSpPr>
        <p:spPr>
          <a:xfrm>
            <a:off x="164892" y="3043646"/>
            <a:ext cx="12027108" cy="3656957"/>
          </a:xfrm>
        </p:spPr>
        <p:txBody>
          <a:bodyPr>
            <a:normAutofit/>
          </a:bodyPr>
          <a:lstStyle/>
          <a:p>
            <a:pPr algn="l"/>
            <a:r>
              <a:rPr lang="en-US" sz="2800" b="1" dirty="0">
                <a:latin typeface="Times" pitchFamily="18" charset="0"/>
                <a:cs typeface="Arial" pitchFamily="34" charset="0"/>
              </a:rPr>
              <a:t>Dr. GEETHA GOPINATH</a:t>
            </a:r>
          </a:p>
          <a:p>
            <a:pPr algn="l"/>
            <a:r>
              <a:rPr lang="en-US" sz="2800" dirty="0">
                <a:latin typeface="Times" pitchFamily="18" charset="0"/>
                <a:cs typeface="Arial" pitchFamily="34" charset="0"/>
              </a:rPr>
              <a:t>ASSISTANT PROFESSOR</a:t>
            </a:r>
          </a:p>
          <a:p>
            <a:pPr algn="l"/>
            <a:r>
              <a:rPr lang="en-US" sz="2800" b="1" dirty="0">
                <a:latin typeface="Times" pitchFamily="18" charset="0"/>
                <a:cs typeface="Arial" pitchFamily="34" charset="0"/>
              </a:rPr>
              <a:t>DEPARTMENT OF EDUCATION AND EDUCATIONAL TECHNOLOGY</a:t>
            </a:r>
          </a:p>
          <a:p>
            <a:pPr algn="l"/>
            <a:r>
              <a:rPr lang="en-US" sz="2800" dirty="0">
                <a:latin typeface="Times" pitchFamily="18" charset="0"/>
                <a:cs typeface="Arial" pitchFamily="34" charset="0"/>
              </a:rPr>
              <a:t>SCHOOL OF SOCIAL SCIENCES</a:t>
            </a:r>
          </a:p>
          <a:p>
            <a:pPr algn="l"/>
            <a:r>
              <a:rPr lang="en-US" sz="2800" b="1" dirty="0">
                <a:latin typeface="Times" pitchFamily="18" charset="0"/>
                <a:cs typeface="Arial" pitchFamily="34" charset="0"/>
              </a:rPr>
              <a:t>UNIVERSITY OF HYDERABAD</a:t>
            </a:r>
          </a:p>
          <a:p>
            <a:pPr algn="l"/>
            <a:r>
              <a:rPr lang="en-US" sz="2800" dirty="0">
                <a:latin typeface="Times" pitchFamily="18" charset="0"/>
                <a:cs typeface="Arial" pitchFamily="34" charset="0"/>
              </a:rPr>
              <a:t>CENTRAL UNIVERSITY CAMPUS</a:t>
            </a:r>
          </a:p>
          <a:p>
            <a:pPr algn="l"/>
            <a:r>
              <a:rPr lang="en-US" sz="2800" dirty="0">
                <a:latin typeface="Times" pitchFamily="18" charset="0"/>
                <a:cs typeface="Arial" pitchFamily="34" charset="0"/>
              </a:rPr>
              <a:t>HYDERABAD</a:t>
            </a:r>
            <a:endParaRPr lang="en-IN" sz="2800" dirty="0">
              <a:latin typeface="Times" pitchFamily="18" charset="0"/>
              <a:cs typeface="Arial" pitchFamily="34" charset="0"/>
            </a:endParaRPr>
          </a:p>
        </p:txBody>
      </p:sp>
    </p:spTree>
    <p:extLst>
      <p:ext uri="{BB962C8B-B14F-4D97-AF65-F5344CB8AC3E}">
        <p14:creationId xmlns:p14="http://schemas.microsoft.com/office/powerpoint/2010/main" val="112510153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0BFCD5-E06B-4606-8813-675A1E337D9D}"/>
              </a:ext>
            </a:extLst>
          </p:cNvPr>
          <p:cNvSpPr>
            <a:spLocks noGrp="1"/>
          </p:cNvSpPr>
          <p:nvPr>
            <p:ph type="title"/>
          </p:nvPr>
        </p:nvSpPr>
        <p:spPr>
          <a:xfrm>
            <a:off x="0" y="1"/>
            <a:ext cx="12192000" cy="974360"/>
          </a:xfrm>
        </p:spPr>
        <p:txBody>
          <a:bodyPr>
            <a:normAutofit/>
          </a:bodyPr>
          <a:lstStyle/>
          <a:p>
            <a:pPr algn="ctr"/>
            <a:r>
              <a:rPr lang="en-US" sz="3200" b="1" dirty="0">
                <a:solidFill>
                  <a:schemeClr val="accent2">
                    <a:lumMod val="50000"/>
                  </a:schemeClr>
                </a:solidFill>
                <a:latin typeface="Algerian" panose="04020705040A02060702" pitchFamily="82" charset="0"/>
              </a:rPr>
              <a:t>Limitations of qualitative research</a:t>
            </a:r>
            <a:endParaRPr lang="en-IN" sz="3200" b="1" dirty="0">
              <a:solidFill>
                <a:schemeClr val="accent2">
                  <a:lumMod val="50000"/>
                </a:schemeClr>
              </a:solidFill>
              <a:latin typeface="Algerian" panose="04020705040A02060702" pitchFamily="82" charset="0"/>
            </a:endParaRPr>
          </a:p>
        </p:txBody>
      </p:sp>
      <p:sp>
        <p:nvSpPr>
          <p:cNvPr id="3" name="Content Placeholder 2">
            <a:extLst>
              <a:ext uri="{FF2B5EF4-FFF2-40B4-BE49-F238E27FC236}">
                <a16:creationId xmlns:a16="http://schemas.microsoft.com/office/drawing/2014/main" id="{8BD4AB1A-D5E0-4471-9329-48E50564D48E}"/>
              </a:ext>
            </a:extLst>
          </p:cNvPr>
          <p:cNvSpPr>
            <a:spLocks noGrp="1"/>
          </p:cNvSpPr>
          <p:nvPr>
            <p:ph idx="1"/>
          </p:nvPr>
        </p:nvSpPr>
        <p:spPr>
          <a:xfrm>
            <a:off x="261703" y="974361"/>
            <a:ext cx="11930297" cy="5883638"/>
          </a:xfrm>
        </p:spPr>
        <p:txBody>
          <a:bodyPr/>
          <a:lstStyle/>
          <a:p>
            <a:pPr algn="just">
              <a:buFont typeface="Wingdings" panose="05000000000000000000" pitchFamily="2" charset="2"/>
              <a:buChar char="v"/>
            </a:pPr>
            <a:r>
              <a:rPr lang="en-US" sz="3200" dirty="0">
                <a:solidFill>
                  <a:srgbClr val="3A3A3A"/>
                </a:solidFill>
                <a:latin typeface="Times New Roman" panose="02020603050405020304" pitchFamily="18" charset="0"/>
                <a:cs typeface="Times New Roman" panose="02020603050405020304" pitchFamily="18" charset="0"/>
              </a:rPr>
              <a:t>The quality of the data gathered in qualitative research is highly subjective.</a:t>
            </a:r>
          </a:p>
          <a:p>
            <a:pPr algn="just">
              <a:buFont typeface="Wingdings" panose="05000000000000000000" pitchFamily="2" charset="2"/>
              <a:buChar char="v"/>
            </a:pPr>
            <a:r>
              <a:rPr lang="en-US" sz="3200" dirty="0">
                <a:solidFill>
                  <a:srgbClr val="3A3A3A"/>
                </a:solidFill>
                <a:latin typeface="Times New Roman" panose="02020603050405020304" pitchFamily="18" charset="0"/>
                <a:cs typeface="Times New Roman" panose="02020603050405020304" pitchFamily="18" charset="0"/>
              </a:rPr>
              <a:t>Mining data gathered by qualitative research can be time consuming.</a:t>
            </a:r>
          </a:p>
          <a:p>
            <a:pPr algn="just">
              <a:buFont typeface="Wingdings" panose="05000000000000000000" pitchFamily="2" charset="2"/>
              <a:buChar char="v"/>
            </a:pPr>
            <a:r>
              <a:rPr lang="en-US" sz="3200" dirty="0">
                <a:solidFill>
                  <a:srgbClr val="3A3A3A"/>
                </a:solidFill>
                <a:latin typeface="Times New Roman" panose="02020603050405020304" pitchFamily="18" charset="0"/>
                <a:cs typeface="Times New Roman" panose="02020603050405020304" pitchFamily="18" charset="0"/>
              </a:rPr>
              <a:t>Qualitative research creates findings that are valuable, but  Qualitative research is not statistically representative.</a:t>
            </a:r>
          </a:p>
          <a:p>
            <a:pPr algn="just">
              <a:buFont typeface="Wingdings" panose="05000000000000000000" pitchFamily="2" charset="2"/>
              <a:buChar char="v"/>
            </a:pPr>
            <a:r>
              <a:rPr lang="en-US" sz="3200" dirty="0">
                <a:solidFill>
                  <a:srgbClr val="3A3A3A"/>
                </a:solidFill>
                <a:latin typeface="Times New Roman" panose="02020603050405020304" pitchFamily="18" charset="0"/>
                <a:cs typeface="Times New Roman" panose="02020603050405020304" pitchFamily="18" charset="0"/>
              </a:rPr>
              <a:t>.</a:t>
            </a:r>
            <a:r>
              <a:rPr lang="en-IN" sz="3200" dirty="0">
                <a:latin typeface="Times New Roman" panose="02020603050405020304" pitchFamily="18" charset="0"/>
                <a:ea typeface="Calibri" panose="020F0502020204030204" pitchFamily="34" charset="0"/>
                <a:cs typeface="Times New Roman" panose="02020603050405020304" pitchFamily="18" charset="0"/>
              </a:rPr>
              <a:t>Research using human subjects increases the chance of ethical dilemmas that undermine the overall validity of the study</a:t>
            </a:r>
          </a:p>
          <a:p>
            <a:pPr lvl="0" algn="just">
              <a:lnSpc>
                <a:spcPct val="107000"/>
              </a:lnSpc>
              <a:spcAft>
                <a:spcPts val="800"/>
              </a:spcAft>
              <a:buSzPts val="1000"/>
              <a:buFont typeface="Wingdings" panose="05000000000000000000" pitchFamily="2" charset="2"/>
              <a:buChar char="v"/>
              <a:tabLst>
                <a:tab pos="457200" algn="l"/>
              </a:tabLst>
            </a:pPr>
            <a:r>
              <a:rPr lang="en-IN" sz="3200" dirty="0">
                <a:latin typeface="Times New Roman" panose="02020603050405020304" pitchFamily="18" charset="0"/>
                <a:ea typeface="Calibri" panose="020F0502020204030204" pitchFamily="34" charset="0"/>
                <a:cs typeface="Times New Roman" panose="02020603050405020304" pitchFamily="18" charset="0"/>
              </a:rPr>
              <a:t>An inability to investigate causality between different research phenomena</a:t>
            </a:r>
          </a:p>
          <a:p>
            <a:pPr lvl="0" algn="just">
              <a:lnSpc>
                <a:spcPct val="107000"/>
              </a:lnSpc>
              <a:spcAft>
                <a:spcPts val="800"/>
              </a:spcAft>
              <a:buSzPts val="1000"/>
              <a:buFont typeface="Wingdings" panose="05000000000000000000" pitchFamily="2" charset="2"/>
              <a:buChar char="v"/>
              <a:tabLst>
                <a:tab pos="457200" algn="l"/>
              </a:tabLst>
            </a:pPr>
            <a:r>
              <a:rPr lang="en-IN" sz="3200" dirty="0">
                <a:latin typeface="Times New Roman" panose="02020603050405020304" pitchFamily="18" charset="0"/>
                <a:ea typeface="Calibri" panose="020F0502020204030204" pitchFamily="34" charset="0"/>
                <a:cs typeface="Times New Roman" panose="02020603050405020304" pitchFamily="18" charset="0"/>
              </a:rPr>
              <a:t>Replication of a study is very difficult</a:t>
            </a:r>
            <a:endParaRPr lang="en-IN" sz="3200" dirty="0">
              <a:latin typeface="Calibri" panose="020F0502020204030204" pitchFamily="34" charset="0"/>
              <a:ea typeface="Calibri" panose="020F0502020204030204" pitchFamily="34" charset="0"/>
              <a:cs typeface="Times New Roman" panose="02020603050405020304" pitchFamily="18" charset="0"/>
            </a:endParaRPr>
          </a:p>
          <a:p>
            <a:pPr lvl="0" algn="just">
              <a:lnSpc>
                <a:spcPct val="107000"/>
              </a:lnSpc>
              <a:spcAft>
                <a:spcPts val="800"/>
              </a:spcAft>
              <a:buSzPts val="1000"/>
              <a:buFont typeface="Wingdings" panose="05000000000000000000" pitchFamily="2" charset="2"/>
              <a:buChar char="v"/>
              <a:tabLst>
                <a:tab pos="457200" algn="l"/>
              </a:tabLst>
            </a:pPr>
            <a:endParaRPr lang="en-IN" sz="3200" dirty="0">
              <a:latin typeface="Times New Roman" panose="02020603050405020304" pitchFamily="18" charset="0"/>
              <a:ea typeface="Calibri" panose="020F0502020204030204" pitchFamily="34" charset="0"/>
              <a:cs typeface="Times New Roman" panose="02020603050405020304" pitchFamily="18" charset="0"/>
            </a:endParaRPr>
          </a:p>
          <a:p>
            <a:pPr marL="342900" lvl="0" indent="-342900" algn="just">
              <a:lnSpc>
                <a:spcPct val="107000"/>
              </a:lnSpc>
              <a:spcAft>
                <a:spcPts val="800"/>
              </a:spcAft>
              <a:buSzPts val="1000"/>
              <a:buFont typeface="Symbol" panose="05050102010706020507" pitchFamily="18" charset="2"/>
              <a:buChar char=""/>
              <a:tabLst>
                <a:tab pos="457200" algn="l"/>
              </a:tabLst>
            </a:pPr>
            <a:endParaRPr lang="en-IN" dirty="0">
              <a:latin typeface="Times New Roman" panose="02020603050405020304" pitchFamily="18" charset="0"/>
              <a:ea typeface="Calibri" panose="020F0502020204030204" pitchFamily="34" charset="0"/>
              <a:cs typeface="Times New Roman" panose="02020603050405020304" pitchFamily="18" charset="0"/>
            </a:endParaRPr>
          </a:p>
          <a:p>
            <a:endParaRPr lang="en-IN"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10605982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2F72DD-9410-456D-B72A-FCE5AAB8F02D}"/>
              </a:ext>
            </a:extLst>
          </p:cNvPr>
          <p:cNvSpPr>
            <a:spLocks noGrp="1"/>
          </p:cNvSpPr>
          <p:nvPr>
            <p:ph type="title"/>
          </p:nvPr>
        </p:nvSpPr>
        <p:spPr>
          <a:xfrm>
            <a:off x="0" y="1"/>
            <a:ext cx="12192000" cy="1009649"/>
          </a:xfrm>
        </p:spPr>
        <p:txBody>
          <a:bodyPr>
            <a:normAutofit/>
          </a:bodyPr>
          <a:lstStyle/>
          <a:p>
            <a:r>
              <a:rPr lang="en-US" sz="4000" dirty="0">
                <a:solidFill>
                  <a:schemeClr val="accent2">
                    <a:lumMod val="75000"/>
                  </a:schemeClr>
                </a:solidFill>
                <a:latin typeface="Algerian" panose="04020705040A02060702" pitchFamily="82" charset="0"/>
              </a:rPr>
              <a:t>Qualitative  	Vs    quantitative research</a:t>
            </a:r>
            <a:endParaRPr lang="en-IN" sz="4000" dirty="0">
              <a:solidFill>
                <a:schemeClr val="accent2">
                  <a:lumMod val="75000"/>
                </a:schemeClr>
              </a:solidFill>
              <a:latin typeface="Algerian" panose="04020705040A02060702" pitchFamily="82" charset="0"/>
            </a:endParaRPr>
          </a:p>
        </p:txBody>
      </p:sp>
      <p:pic>
        <p:nvPicPr>
          <p:cNvPr id="5" name="Content Placeholder 4">
            <a:extLst>
              <a:ext uri="{FF2B5EF4-FFF2-40B4-BE49-F238E27FC236}">
                <a16:creationId xmlns:a16="http://schemas.microsoft.com/office/drawing/2014/main" id="{F95619EB-8771-49E4-92ED-FECA90D30D38}"/>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1009649"/>
            <a:ext cx="12192000" cy="5848349"/>
          </a:xfrm>
        </p:spPr>
      </p:pic>
    </p:spTree>
    <p:extLst>
      <p:ext uri="{BB962C8B-B14F-4D97-AF65-F5344CB8AC3E}">
        <p14:creationId xmlns:p14="http://schemas.microsoft.com/office/powerpoint/2010/main" val="347712194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710BD5-8A58-4489-BA89-1C390FB1420E}"/>
              </a:ext>
            </a:extLst>
          </p:cNvPr>
          <p:cNvSpPr>
            <a:spLocks noGrp="1"/>
          </p:cNvSpPr>
          <p:nvPr>
            <p:ph type="title"/>
          </p:nvPr>
        </p:nvSpPr>
        <p:spPr>
          <a:xfrm>
            <a:off x="0" y="195948"/>
            <a:ext cx="12192000" cy="465220"/>
          </a:xfrm>
        </p:spPr>
        <p:txBody>
          <a:bodyPr>
            <a:noAutofit/>
          </a:bodyPr>
          <a:lstStyle/>
          <a:p>
            <a:pPr algn="ctr"/>
            <a:r>
              <a:rPr lang="en-US" sz="3200" b="1" dirty="0">
                <a:solidFill>
                  <a:schemeClr val="accent2">
                    <a:lumMod val="50000"/>
                  </a:schemeClr>
                </a:solidFill>
                <a:latin typeface="Algerian" panose="04020705040A02060702" pitchFamily="82" charset="0"/>
              </a:rPr>
              <a:t>Ethical guidelines of qualitative research</a:t>
            </a:r>
            <a:endParaRPr lang="en-IN" sz="3200" b="1" dirty="0">
              <a:solidFill>
                <a:schemeClr val="accent2">
                  <a:lumMod val="50000"/>
                </a:schemeClr>
              </a:solidFill>
              <a:latin typeface="Algerian" panose="04020705040A02060702" pitchFamily="82" charset="0"/>
            </a:endParaRPr>
          </a:p>
        </p:txBody>
      </p:sp>
      <p:sp>
        <p:nvSpPr>
          <p:cNvPr id="3" name="Content Placeholder 2">
            <a:extLst>
              <a:ext uri="{FF2B5EF4-FFF2-40B4-BE49-F238E27FC236}">
                <a16:creationId xmlns:a16="http://schemas.microsoft.com/office/drawing/2014/main" id="{910A8FB2-CF60-429A-AFB9-468F82E3B830}"/>
              </a:ext>
            </a:extLst>
          </p:cNvPr>
          <p:cNvSpPr>
            <a:spLocks noGrp="1"/>
          </p:cNvSpPr>
          <p:nvPr>
            <p:ph idx="1"/>
          </p:nvPr>
        </p:nvSpPr>
        <p:spPr>
          <a:xfrm>
            <a:off x="1" y="1097231"/>
            <a:ext cx="12001500" cy="6392778"/>
          </a:xfrm>
        </p:spPr>
        <p:txBody>
          <a:bodyPr>
            <a:normAutofit/>
          </a:bodyPr>
          <a:lstStyle/>
          <a:p>
            <a:pPr algn="just" fontAlgn="base">
              <a:buFont typeface="Wingdings" panose="05000000000000000000" pitchFamily="2" charset="2"/>
              <a:buChar char="v"/>
            </a:pPr>
            <a:r>
              <a:rPr lang="en-US" dirty="0">
                <a:solidFill>
                  <a:srgbClr val="333333"/>
                </a:solidFill>
                <a:latin typeface="Arial" pitchFamily="34" charset="0"/>
                <a:cs typeface="Arial" pitchFamily="34" charset="0"/>
              </a:rPr>
              <a:t>Research participants should not be subjected to harm in any ways</a:t>
            </a:r>
          </a:p>
          <a:p>
            <a:pPr algn="just" fontAlgn="base">
              <a:buNone/>
            </a:pPr>
            <a:r>
              <a:rPr lang="en-US" dirty="0">
                <a:solidFill>
                  <a:srgbClr val="333333"/>
                </a:solidFill>
                <a:latin typeface="Arial" pitchFamily="34" charset="0"/>
                <a:cs typeface="Arial" pitchFamily="34" charset="0"/>
              </a:rPr>
              <a:t> </a:t>
            </a:r>
          </a:p>
          <a:p>
            <a:pPr algn="just" fontAlgn="base">
              <a:buFont typeface="Wingdings" panose="05000000000000000000" pitchFamily="2" charset="2"/>
              <a:buChar char="v"/>
            </a:pPr>
            <a:r>
              <a:rPr lang="en-US" dirty="0">
                <a:solidFill>
                  <a:srgbClr val="333333"/>
                </a:solidFill>
                <a:latin typeface="Arial" pitchFamily="34" charset="0"/>
                <a:cs typeface="Arial" pitchFamily="34" charset="0"/>
              </a:rPr>
              <a:t>Respect for the dignity of research participants should be prioritized</a:t>
            </a:r>
          </a:p>
          <a:p>
            <a:pPr algn="just" fontAlgn="base">
              <a:buNone/>
            </a:pPr>
            <a:endParaRPr lang="en-US" dirty="0">
              <a:solidFill>
                <a:srgbClr val="333333"/>
              </a:solidFill>
              <a:latin typeface="Arial" pitchFamily="34" charset="0"/>
              <a:cs typeface="Arial" pitchFamily="34" charset="0"/>
            </a:endParaRPr>
          </a:p>
          <a:p>
            <a:pPr algn="just" fontAlgn="base">
              <a:buFont typeface="Wingdings" panose="05000000000000000000" pitchFamily="2" charset="2"/>
              <a:buChar char="v"/>
            </a:pPr>
            <a:r>
              <a:rPr lang="en-US" dirty="0">
                <a:solidFill>
                  <a:srgbClr val="333333"/>
                </a:solidFill>
                <a:latin typeface="Arial" pitchFamily="34" charset="0"/>
                <a:cs typeface="Arial" pitchFamily="34" charset="0"/>
              </a:rPr>
              <a:t>Full consent should be obtained from the participants prior to the study</a:t>
            </a:r>
          </a:p>
          <a:p>
            <a:pPr algn="just" fontAlgn="base">
              <a:buNone/>
            </a:pPr>
            <a:endParaRPr lang="en-US" dirty="0">
              <a:solidFill>
                <a:srgbClr val="333333"/>
              </a:solidFill>
              <a:latin typeface="Arial" pitchFamily="34" charset="0"/>
              <a:cs typeface="Arial" pitchFamily="34" charset="0"/>
            </a:endParaRPr>
          </a:p>
          <a:p>
            <a:pPr algn="just" fontAlgn="base">
              <a:buFont typeface="Wingdings" panose="05000000000000000000" pitchFamily="2" charset="2"/>
              <a:buChar char="v"/>
            </a:pPr>
            <a:r>
              <a:rPr lang="en-US" dirty="0">
                <a:solidFill>
                  <a:srgbClr val="333333"/>
                </a:solidFill>
                <a:latin typeface="Arial" pitchFamily="34" charset="0"/>
                <a:cs typeface="Arial" pitchFamily="34" charset="0"/>
              </a:rPr>
              <a:t>The protection of the privacy of research participants has to be ensured</a:t>
            </a:r>
          </a:p>
          <a:p>
            <a:pPr algn="just" fontAlgn="base">
              <a:buNone/>
            </a:pPr>
            <a:endParaRPr lang="en-US" dirty="0">
              <a:solidFill>
                <a:srgbClr val="333333"/>
              </a:solidFill>
              <a:latin typeface="Arial" pitchFamily="34" charset="0"/>
              <a:cs typeface="Arial" pitchFamily="34" charset="0"/>
            </a:endParaRPr>
          </a:p>
          <a:p>
            <a:pPr algn="just" fontAlgn="base">
              <a:buFont typeface="Wingdings" panose="05000000000000000000" pitchFamily="2" charset="2"/>
              <a:buChar char="v"/>
            </a:pPr>
            <a:r>
              <a:rPr lang="en-US" dirty="0">
                <a:solidFill>
                  <a:srgbClr val="333333"/>
                </a:solidFill>
                <a:latin typeface="Arial" pitchFamily="34" charset="0"/>
                <a:cs typeface="Arial" pitchFamily="34" charset="0"/>
              </a:rPr>
              <a:t>Adequate level of confidentiality of the research data should be ensured</a:t>
            </a:r>
          </a:p>
          <a:p>
            <a:pPr algn="just" fontAlgn="base">
              <a:buFont typeface="Wingdings" panose="05000000000000000000" pitchFamily="2" charset="2"/>
              <a:buChar char="v"/>
            </a:pPr>
            <a:endParaRPr lang="en-US" dirty="0">
              <a:solidFill>
                <a:srgbClr val="333333"/>
              </a:solidFill>
              <a:latin typeface="Arial" pitchFamily="34" charset="0"/>
              <a:cs typeface="Arial" pitchFamily="34" charset="0"/>
            </a:endParaRPr>
          </a:p>
          <a:p>
            <a:endParaRPr lang="en-IN" dirty="0">
              <a:latin typeface="Arial" pitchFamily="34" charset="0"/>
              <a:cs typeface="Arial" pitchFamily="34" charset="0"/>
            </a:endParaRPr>
          </a:p>
        </p:txBody>
      </p:sp>
    </p:spTree>
    <p:extLst>
      <p:ext uri="{BB962C8B-B14F-4D97-AF65-F5344CB8AC3E}">
        <p14:creationId xmlns:p14="http://schemas.microsoft.com/office/powerpoint/2010/main" val="410519272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5D6763-B40F-46C5-AEA5-25DE81BF5253}"/>
              </a:ext>
            </a:extLst>
          </p:cNvPr>
          <p:cNvSpPr>
            <a:spLocks noGrp="1"/>
          </p:cNvSpPr>
          <p:nvPr>
            <p:ph type="title"/>
          </p:nvPr>
        </p:nvSpPr>
        <p:spPr>
          <a:xfrm>
            <a:off x="0" y="76199"/>
            <a:ext cx="12192000" cy="1447801"/>
          </a:xfrm>
        </p:spPr>
        <p:txBody>
          <a:bodyPr>
            <a:normAutofit/>
          </a:bodyPr>
          <a:lstStyle/>
          <a:p>
            <a:pPr algn="ctr"/>
            <a:r>
              <a:rPr lang="en-US" sz="3200" b="1" dirty="0">
                <a:solidFill>
                  <a:srgbClr val="ED7D31">
                    <a:lumMod val="50000"/>
                  </a:srgbClr>
                </a:solidFill>
                <a:latin typeface="Algerian" panose="04020705040A02060702" pitchFamily="82" charset="0"/>
              </a:rPr>
              <a:t>Ethical guidelines of qualitative research</a:t>
            </a:r>
            <a:endParaRPr lang="en-IN" sz="3200" b="1" dirty="0"/>
          </a:p>
        </p:txBody>
      </p:sp>
      <p:sp>
        <p:nvSpPr>
          <p:cNvPr id="3" name="Content Placeholder 2">
            <a:extLst>
              <a:ext uri="{FF2B5EF4-FFF2-40B4-BE49-F238E27FC236}">
                <a16:creationId xmlns:a16="http://schemas.microsoft.com/office/drawing/2014/main" id="{4E2D0CAE-03EC-429F-8C14-41CC626450EA}"/>
              </a:ext>
            </a:extLst>
          </p:cNvPr>
          <p:cNvSpPr>
            <a:spLocks noGrp="1"/>
          </p:cNvSpPr>
          <p:nvPr>
            <p:ph idx="1"/>
          </p:nvPr>
        </p:nvSpPr>
        <p:spPr>
          <a:xfrm>
            <a:off x="0" y="1028700"/>
            <a:ext cx="12192000" cy="5829300"/>
          </a:xfrm>
        </p:spPr>
        <p:style>
          <a:lnRef idx="1">
            <a:schemeClr val="accent4"/>
          </a:lnRef>
          <a:fillRef idx="2">
            <a:schemeClr val="accent4"/>
          </a:fillRef>
          <a:effectRef idx="1">
            <a:schemeClr val="accent4"/>
          </a:effectRef>
          <a:fontRef idx="minor">
            <a:schemeClr val="dk1"/>
          </a:fontRef>
        </p:style>
        <p:txBody>
          <a:bodyPr>
            <a:normAutofit/>
          </a:bodyPr>
          <a:lstStyle/>
          <a:p>
            <a:pPr lvl="0" algn="just" fontAlgn="base">
              <a:lnSpc>
                <a:spcPct val="150000"/>
              </a:lnSpc>
              <a:buFont typeface="Wingdings" panose="05000000000000000000" pitchFamily="2" charset="2"/>
              <a:buChar char="v"/>
            </a:pPr>
            <a:r>
              <a:rPr lang="en-US" dirty="0">
                <a:solidFill>
                  <a:srgbClr val="333333"/>
                </a:solidFill>
                <a:latin typeface="Arial" pitchFamily="34" charset="0"/>
                <a:cs typeface="Arial" pitchFamily="34" charset="0"/>
              </a:rPr>
              <a:t>Anonymity of individuals and organizations participating in the research has to be ensured</a:t>
            </a:r>
          </a:p>
          <a:p>
            <a:pPr lvl="0" algn="just" fontAlgn="base">
              <a:lnSpc>
                <a:spcPct val="150000"/>
              </a:lnSpc>
              <a:buFont typeface="Wingdings" panose="05000000000000000000" pitchFamily="2" charset="2"/>
              <a:buChar char="v"/>
            </a:pPr>
            <a:r>
              <a:rPr lang="en-US" dirty="0">
                <a:solidFill>
                  <a:srgbClr val="333333"/>
                </a:solidFill>
                <a:latin typeface="Arial" pitchFamily="34" charset="0"/>
                <a:cs typeface="Arial" pitchFamily="34" charset="0"/>
              </a:rPr>
              <a:t>Any deception or exaggeration about the aims and objectives of the research must be  avoided.</a:t>
            </a:r>
          </a:p>
          <a:p>
            <a:pPr lvl="0" algn="just" fontAlgn="base">
              <a:lnSpc>
                <a:spcPct val="150000"/>
              </a:lnSpc>
              <a:buFont typeface="Wingdings" panose="05000000000000000000" pitchFamily="2" charset="2"/>
              <a:buChar char="v"/>
            </a:pPr>
            <a:r>
              <a:rPr lang="en-US" dirty="0">
                <a:solidFill>
                  <a:srgbClr val="333333"/>
                </a:solidFill>
                <a:latin typeface="Arial" pitchFamily="34" charset="0"/>
                <a:cs typeface="Arial" pitchFamily="34" charset="0"/>
              </a:rPr>
              <a:t>Any type of communication in relation to the research should be done with honesty and transparency.</a:t>
            </a:r>
          </a:p>
          <a:p>
            <a:pPr lvl="0" algn="just" fontAlgn="base">
              <a:lnSpc>
                <a:spcPct val="150000"/>
              </a:lnSpc>
              <a:buFont typeface="Wingdings" panose="05000000000000000000" pitchFamily="2" charset="2"/>
              <a:buChar char="v"/>
            </a:pPr>
            <a:r>
              <a:rPr lang="en-US" dirty="0">
                <a:solidFill>
                  <a:srgbClr val="333333"/>
                </a:solidFill>
                <a:latin typeface="Arial" pitchFamily="34" charset="0"/>
                <a:cs typeface="Arial" pitchFamily="34" charset="0"/>
              </a:rPr>
              <a:t>Any type of misleading information, as well as representation of primary data findings in a biased way must be avoided</a:t>
            </a:r>
          </a:p>
          <a:p>
            <a:pPr>
              <a:lnSpc>
                <a:spcPct val="150000"/>
              </a:lnSpc>
            </a:pPr>
            <a:endParaRPr lang="en-IN" dirty="0">
              <a:latin typeface="Arial" pitchFamily="34" charset="0"/>
              <a:cs typeface="Arial" pitchFamily="34" charset="0"/>
            </a:endParaRPr>
          </a:p>
        </p:txBody>
      </p:sp>
    </p:spTree>
    <p:extLst>
      <p:ext uri="{BB962C8B-B14F-4D97-AF65-F5344CB8AC3E}">
        <p14:creationId xmlns:p14="http://schemas.microsoft.com/office/powerpoint/2010/main" val="304724964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5D6763-B40F-46C5-AEA5-25DE81BF5253}"/>
              </a:ext>
            </a:extLst>
          </p:cNvPr>
          <p:cNvSpPr>
            <a:spLocks noGrp="1"/>
          </p:cNvSpPr>
          <p:nvPr>
            <p:ph type="title"/>
          </p:nvPr>
        </p:nvSpPr>
        <p:spPr>
          <a:xfrm>
            <a:off x="0" y="76199"/>
            <a:ext cx="12192000" cy="1447801"/>
          </a:xfrm>
        </p:spPr>
        <p:txBody>
          <a:bodyPr>
            <a:normAutofit/>
          </a:bodyPr>
          <a:lstStyle/>
          <a:p>
            <a:pPr algn="ctr"/>
            <a:r>
              <a:rPr lang="en-IN" sz="3200" dirty="0">
                <a:latin typeface="Algerian" pitchFamily="82" charset="0"/>
              </a:rPr>
              <a:t>Summary</a:t>
            </a:r>
            <a:endParaRPr lang="en-IN" sz="3200" b="1" dirty="0">
              <a:latin typeface="Algerian" pitchFamily="82" charset="0"/>
            </a:endParaRPr>
          </a:p>
        </p:txBody>
      </p:sp>
      <p:sp>
        <p:nvSpPr>
          <p:cNvPr id="3" name="Content Placeholder 2">
            <a:extLst>
              <a:ext uri="{FF2B5EF4-FFF2-40B4-BE49-F238E27FC236}">
                <a16:creationId xmlns:a16="http://schemas.microsoft.com/office/drawing/2014/main" id="{4E2D0CAE-03EC-429F-8C14-41CC626450EA}"/>
              </a:ext>
            </a:extLst>
          </p:cNvPr>
          <p:cNvSpPr>
            <a:spLocks noGrp="1"/>
          </p:cNvSpPr>
          <p:nvPr>
            <p:ph idx="1"/>
          </p:nvPr>
        </p:nvSpPr>
        <p:spPr>
          <a:xfrm>
            <a:off x="0" y="1028700"/>
            <a:ext cx="12192000" cy="5829300"/>
          </a:xfrm>
        </p:spPr>
        <p:style>
          <a:lnRef idx="1">
            <a:schemeClr val="accent4"/>
          </a:lnRef>
          <a:fillRef idx="2">
            <a:schemeClr val="accent4"/>
          </a:fillRef>
          <a:effectRef idx="1">
            <a:schemeClr val="accent4"/>
          </a:effectRef>
          <a:fontRef idx="minor">
            <a:schemeClr val="dk1"/>
          </a:fontRef>
        </p:style>
        <p:txBody>
          <a:bodyPr>
            <a:normAutofit/>
          </a:bodyPr>
          <a:lstStyle/>
          <a:p>
            <a:pPr>
              <a:lnSpc>
                <a:spcPct val="150000"/>
              </a:lnSpc>
              <a:buNone/>
            </a:pPr>
            <a:r>
              <a:rPr lang="en-IN" dirty="0">
                <a:latin typeface="Times New Roman" panose="02020603050405020304" pitchFamily="18" charset="0"/>
                <a:ea typeface="Calibri" panose="020F0502020204030204" pitchFamily="34" charset="0"/>
                <a:cs typeface="Times New Roman" panose="02020603050405020304" pitchFamily="18" charset="0"/>
              </a:rPr>
              <a:t>	</a:t>
            </a:r>
          </a:p>
          <a:p>
            <a:pPr>
              <a:lnSpc>
                <a:spcPct val="150000"/>
              </a:lnSpc>
              <a:buNone/>
            </a:pPr>
            <a:r>
              <a:rPr lang="en-IN" dirty="0">
                <a:latin typeface="Times New Roman" panose="02020603050405020304" pitchFamily="18" charset="0"/>
                <a:ea typeface="Calibri" panose="020F0502020204030204" pitchFamily="34" charset="0"/>
                <a:cs typeface="Times New Roman" panose="02020603050405020304" pitchFamily="18" charset="0"/>
              </a:rPr>
              <a:t>Qualitative research is a process of real-life inquiry that aims to understand social phenomena. It focuses on the "why" and “how” rather than the "what" of social phenomena .It is a scientific research method used to gather non-numerical data and  is used to gain an in-depth understanding of human behaviour, experience, attitudes, intention and motivations</a:t>
            </a:r>
            <a:endParaRPr lang="en-IN" dirty="0"/>
          </a:p>
          <a:p>
            <a:pPr>
              <a:lnSpc>
                <a:spcPct val="150000"/>
              </a:lnSpc>
              <a:buNone/>
            </a:pPr>
            <a:endParaRPr lang="en-IN" dirty="0">
              <a:latin typeface="Arial" pitchFamily="34" charset="0"/>
              <a:cs typeface="Arial" pitchFamily="34" charset="0"/>
            </a:endParaRPr>
          </a:p>
        </p:txBody>
      </p:sp>
    </p:spTree>
    <p:extLst>
      <p:ext uri="{BB962C8B-B14F-4D97-AF65-F5344CB8AC3E}">
        <p14:creationId xmlns:p14="http://schemas.microsoft.com/office/powerpoint/2010/main" val="304724964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100767-3AD8-4DCE-B6E0-8D2889DB0A19}"/>
              </a:ext>
            </a:extLst>
          </p:cNvPr>
          <p:cNvSpPr>
            <a:spLocks noGrp="1"/>
          </p:cNvSpPr>
          <p:nvPr>
            <p:ph type="title"/>
          </p:nvPr>
        </p:nvSpPr>
        <p:spPr>
          <a:xfrm>
            <a:off x="0" y="-1"/>
            <a:ext cx="12192000" cy="1143001"/>
          </a:xfrm>
        </p:spPr>
        <p:txBody>
          <a:bodyPr>
            <a:normAutofit/>
          </a:bodyPr>
          <a:lstStyle/>
          <a:p>
            <a:pPr algn="ctr"/>
            <a:r>
              <a:rPr lang="en-US" sz="3200" dirty="0">
                <a:solidFill>
                  <a:schemeClr val="accent2">
                    <a:lumMod val="50000"/>
                  </a:schemeClr>
                </a:solidFill>
                <a:latin typeface="Algerian" panose="04020705040A02060702" pitchFamily="82" charset="0"/>
              </a:rPr>
              <a:t>Suggested readings</a:t>
            </a:r>
            <a:endParaRPr lang="en-IN" sz="3200" dirty="0">
              <a:solidFill>
                <a:schemeClr val="accent2">
                  <a:lumMod val="50000"/>
                </a:schemeClr>
              </a:solidFill>
              <a:latin typeface="Algerian" panose="04020705040A02060702" pitchFamily="82" charset="0"/>
            </a:endParaRPr>
          </a:p>
        </p:txBody>
      </p:sp>
      <p:sp>
        <p:nvSpPr>
          <p:cNvPr id="3" name="Content Placeholder 2">
            <a:extLst>
              <a:ext uri="{FF2B5EF4-FFF2-40B4-BE49-F238E27FC236}">
                <a16:creationId xmlns:a16="http://schemas.microsoft.com/office/drawing/2014/main" id="{87816C76-6A07-449A-B1FB-50E5A53F2A05}"/>
              </a:ext>
            </a:extLst>
          </p:cNvPr>
          <p:cNvSpPr>
            <a:spLocks noGrp="1"/>
          </p:cNvSpPr>
          <p:nvPr>
            <p:ph idx="1"/>
          </p:nvPr>
        </p:nvSpPr>
        <p:spPr>
          <a:xfrm>
            <a:off x="0" y="819808"/>
            <a:ext cx="12039600" cy="5790542"/>
          </a:xfrm>
        </p:spPr>
        <p:txBody>
          <a:bodyPr>
            <a:normAutofit lnSpcReduction="10000"/>
          </a:bodyPr>
          <a:lstStyle/>
          <a:p>
            <a:pPr lvl="0" algn="just">
              <a:lnSpc>
                <a:spcPct val="107000"/>
              </a:lnSpc>
              <a:spcAft>
                <a:spcPts val="800"/>
              </a:spcAft>
            </a:pPr>
            <a:r>
              <a:rPr lang="en-IN" dirty="0">
                <a:solidFill>
                  <a:prstClr val="black"/>
                </a:solidFill>
                <a:latin typeface="Arial" pitchFamily="34" charset="0"/>
                <a:cs typeface="Arial" pitchFamily="34" charset="0"/>
              </a:rPr>
              <a:t>Creswell, J. W. (2018). Qualitative Inquiry and Research Design:   	Choosing Among Five Traditions. Thousand Oaks, CA: SAGE  	publications</a:t>
            </a:r>
          </a:p>
          <a:p>
            <a:pPr algn="just">
              <a:lnSpc>
                <a:spcPct val="107000"/>
              </a:lnSpc>
              <a:spcAft>
                <a:spcPts val="800"/>
              </a:spcAft>
            </a:pPr>
            <a:r>
              <a:rPr lang="en-IN" dirty="0">
                <a:latin typeface="Arial" pitchFamily="34" charset="0"/>
                <a:cs typeface="Arial" pitchFamily="34" charset="0"/>
              </a:rPr>
              <a:t>Denzin,N.K.,&amp;</a:t>
            </a:r>
            <a:r>
              <a:rPr lang="en-IN" dirty="0" err="1">
                <a:latin typeface="Arial" pitchFamily="34" charset="0"/>
                <a:cs typeface="Arial" pitchFamily="34" charset="0"/>
              </a:rPr>
              <a:t>Lincoln,Y.S</a:t>
            </a:r>
            <a:r>
              <a:rPr lang="en-IN" dirty="0">
                <a:latin typeface="Arial" pitchFamily="34" charset="0"/>
                <a:cs typeface="Arial" pitchFamily="34" charset="0"/>
              </a:rPr>
              <a:t>.(1994).Handbook of Qualitative Research. 	Thousand Oaks, CA: Sage Publications</a:t>
            </a:r>
          </a:p>
          <a:p>
            <a:pPr algn="just">
              <a:lnSpc>
                <a:spcPct val="107000"/>
              </a:lnSpc>
              <a:spcAft>
                <a:spcPts val="800"/>
              </a:spcAft>
            </a:pPr>
            <a:r>
              <a:rPr lang="en-IN" dirty="0">
                <a:latin typeface="Arial" pitchFamily="34" charset="0"/>
                <a:cs typeface="Arial" pitchFamily="34" charset="0"/>
              </a:rPr>
              <a:t>Neuman, W. L. (1994). Social Research Method: Qualitative and 	Quantitative 	Approaches  (2nd ed.). Bostin: </a:t>
            </a:r>
            <a:r>
              <a:rPr lang="en-IN" dirty="0" err="1">
                <a:latin typeface="Arial" pitchFamily="34" charset="0"/>
                <a:cs typeface="Arial" pitchFamily="34" charset="0"/>
              </a:rPr>
              <a:t>Allyn</a:t>
            </a:r>
            <a:r>
              <a:rPr lang="en-IN" dirty="0">
                <a:latin typeface="Arial" pitchFamily="34" charset="0"/>
                <a:cs typeface="Arial" pitchFamily="34" charset="0"/>
              </a:rPr>
              <a:t>   &amp; Bacon.</a:t>
            </a:r>
          </a:p>
          <a:p>
            <a:pPr algn="just">
              <a:lnSpc>
                <a:spcPct val="107000"/>
              </a:lnSpc>
              <a:spcAft>
                <a:spcPts val="800"/>
              </a:spcAft>
            </a:pPr>
            <a:r>
              <a:rPr lang="en-IN" dirty="0" err="1">
                <a:latin typeface="Arial" pitchFamily="34" charset="0"/>
                <a:cs typeface="Arial" pitchFamily="34" charset="0"/>
              </a:rPr>
              <a:t>Kothari,C.R</a:t>
            </a:r>
            <a:r>
              <a:rPr lang="en-IN" dirty="0">
                <a:latin typeface="Arial" pitchFamily="34" charset="0"/>
                <a:cs typeface="Arial" pitchFamily="34" charset="0"/>
              </a:rPr>
              <a:t>. (2008). Research Methodology Methods and Techniques 	(second   	revised edition), New Delhi: New Age International.</a:t>
            </a:r>
          </a:p>
          <a:p>
            <a:pPr algn="just">
              <a:lnSpc>
                <a:spcPct val="107000"/>
              </a:lnSpc>
              <a:spcAft>
                <a:spcPts val="800"/>
              </a:spcAft>
            </a:pPr>
            <a:r>
              <a:rPr lang="en-IN" dirty="0">
                <a:latin typeface="Arial" pitchFamily="34" charset="0"/>
                <a:cs typeface="Arial" pitchFamily="34" charset="0"/>
              </a:rPr>
              <a:t>McMillan, J. H. &amp; Schumacher, S. (1993). Research in Education: A 	Conceptual Understanding. New York: </a:t>
            </a:r>
            <a:r>
              <a:rPr lang="en-IN" dirty="0" err="1">
                <a:latin typeface="Arial" pitchFamily="34" charset="0"/>
                <a:cs typeface="Arial" pitchFamily="34" charset="0"/>
              </a:rPr>
              <a:t>Haper&amp;Collins</a:t>
            </a:r>
            <a:r>
              <a:rPr lang="en-IN" dirty="0">
                <a:latin typeface="Arial" pitchFamily="34" charset="0"/>
                <a:cs typeface="Arial" pitchFamily="34" charset="0"/>
              </a:rPr>
              <a:t>.</a:t>
            </a:r>
          </a:p>
          <a:p>
            <a:pPr algn="just">
              <a:lnSpc>
                <a:spcPct val="107000"/>
              </a:lnSpc>
              <a:spcAft>
                <a:spcPts val="800"/>
              </a:spcAft>
            </a:pPr>
            <a:endParaRPr lang="en-IN" dirty="0">
              <a:latin typeface="Arial" pitchFamily="34" charset="0"/>
              <a:ea typeface="Calibri" panose="020F0502020204030204" pitchFamily="34" charset="0"/>
              <a:cs typeface="Arial" pitchFamily="34" charset="0"/>
            </a:endParaRPr>
          </a:p>
          <a:p>
            <a:pPr marL="0" indent="0" algn="just">
              <a:lnSpc>
                <a:spcPct val="107000"/>
              </a:lnSpc>
              <a:spcAft>
                <a:spcPts val="800"/>
              </a:spcAft>
              <a:buNone/>
            </a:pPr>
            <a:endParaRPr lang="en-IN" dirty="0">
              <a:latin typeface="Arial" pitchFamily="34" charset="0"/>
              <a:ea typeface="Calibri" panose="020F0502020204030204" pitchFamily="34" charset="0"/>
              <a:cs typeface="Arial" pitchFamily="34" charset="0"/>
            </a:endParaRPr>
          </a:p>
          <a:p>
            <a:endParaRPr lang="en-IN" dirty="0">
              <a:latin typeface="Arial" pitchFamily="34" charset="0"/>
              <a:cs typeface="Arial" pitchFamily="34" charset="0"/>
            </a:endParaRPr>
          </a:p>
        </p:txBody>
      </p:sp>
    </p:spTree>
    <p:extLst>
      <p:ext uri="{BB962C8B-B14F-4D97-AF65-F5344CB8AC3E}">
        <p14:creationId xmlns:p14="http://schemas.microsoft.com/office/powerpoint/2010/main" val="411102353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0A155940-B8F4-439D-87BA-E841130537E7}"/>
              </a:ext>
            </a:extLst>
          </p:cNvPr>
          <p:cNvPicPr>
            <a:picLocks noChangeAspect="1"/>
          </p:cNvPicPr>
          <p:nvPr/>
        </p:nvPicPr>
        <p:blipFill>
          <a:blip r:embed="rId2">
            <a:extLst>
              <a:ext uri="{28A0092B-C50C-407E-A947-70E740481C1C}">
                <a14:useLocalDpi xmlns:a14="http://schemas.microsoft.com/office/drawing/2010/main" val="0"/>
              </a:ext>
              <a:ext uri="{837473B0-CC2E-450A-ABE3-18F120FF3D39}">
                <a1611:picAttrSrcUrl xmlns:a1611="http://schemas.microsoft.com/office/drawing/2016/11/main" r:id="rId3"/>
              </a:ext>
            </a:extLst>
          </a:blip>
          <a:stretch>
            <a:fillRect/>
          </a:stretch>
        </p:blipFill>
        <p:spPr>
          <a:xfrm>
            <a:off x="0" y="0"/>
            <a:ext cx="12192000" cy="6857999"/>
          </a:xfrm>
          <a:prstGeom prst="rect">
            <a:avLst/>
          </a:prstGeom>
        </p:spPr>
      </p:pic>
    </p:spTree>
    <p:extLst>
      <p:ext uri="{BB962C8B-B14F-4D97-AF65-F5344CB8AC3E}">
        <p14:creationId xmlns:p14="http://schemas.microsoft.com/office/powerpoint/2010/main" val="284138184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4BB057-A343-4C31-9970-2EBBD52D6A91}"/>
              </a:ext>
            </a:extLst>
          </p:cNvPr>
          <p:cNvSpPr>
            <a:spLocks noGrp="1"/>
          </p:cNvSpPr>
          <p:nvPr>
            <p:ph type="title"/>
          </p:nvPr>
        </p:nvSpPr>
        <p:spPr>
          <a:xfrm>
            <a:off x="0" y="104931"/>
            <a:ext cx="12192000" cy="1034321"/>
          </a:xfrm>
        </p:spPr>
        <p:txBody>
          <a:bodyPr>
            <a:normAutofit/>
          </a:bodyPr>
          <a:lstStyle/>
          <a:p>
            <a:pPr algn="ctr"/>
            <a:r>
              <a:rPr lang="en-US" sz="3200" b="1" dirty="0">
                <a:solidFill>
                  <a:schemeClr val="accent2">
                    <a:lumMod val="50000"/>
                  </a:schemeClr>
                </a:solidFill>
                <a:latin typeface="Algerian" panose="04020705040A02060702" pitchFamily="82" charset="0"/>
              </a:rPr>
              <a:t>CONTENTS</a:t>
            </a:r>
            <a:endParaRPr lang="en-IN" sz="3200" b="1" dirty="0">
              <a:solidFill>
                <a:schemeClr val="accent2">
                  <a:lumMod val="50000"/>
                </a:schemeClr>
              </a:solidFill>
              <a:latin typeface="Algerian" panose="04020705040A02060702" pitchFamily="82" charset="0"/>
            </a:endParaRPr>
          </a:p>
        </p:txBody>
      </p:sp>
      <p:sp>
        <p:nvSpPr>
          <p:cNvPr id="3" name="Content Placeholder 2">
            <a:extLst>
              <a:ext uri="{FF2B5EF4-FFF2-40B4-BE49-F238E27FC236}">
                <a16:creationId xmlns:a16="http://schemas.microsoft.com/office/drawing/2014/main" id="{F1538374-07AE-4B85-8932-DD83A9532119}"/>
              </a:ext>
            </a:extLst>
          </p:cNvPr>
          <p:cNvSpPr>
            <a:spLocks noGrp="1"/>
          </p:cNvSpPr>
          <p:nvPr>
            <p:ph idx="1"/>
          </p:nvPr>
        </p:nvSpPr>
        <p:spPr>
          <a:xfrm>
            <a:off x="0" y="994956"/>
            <a:ext cx="12192000" cy="5914869"/>
          </a:xfrm>
        </p:spPr>
        <p:txBody>
          <a:bodyPr>
            <a:normAutofit/>
          </a:bodyPr>
          <a:lstStyle/>
          <a:p>
            <a:r>
              <a:rPr lang="en-US" dirty="0">
                <a:latin typeface="Arial" pitchFamily="34" charset="0"/>
                <a:cs typeface="Arial" pitchFamily="34" charset="0"/>
              </a:rPr>
              <a:t>Concept of Qualitative Research</a:t>
            </a:r>
          </a:p>
          <a:p>
            <a:r>
              <a:rPr lang="en-IN" dirty="0">
                <a:latin typeface="Arial" pitchFamily="34" charset="0"/>
                <a:cs typeface="Arial" pitchFamily="34" charset="0"/>
              </a:rPr>
              <a:t>Purpose of Qualitative Research</a:t>
            </a:r>
          </a:p>
          <a:p>
            <a:r>
              <a:rPr lang="en-IN" dirty="0">
                <a:latin typeface="Arial" pitchFamily="34" charset="0"/>
                <a:cs typeface="Arial" pitchFamily="34" charset="0"/>
              </a:rPr>
              <a:t>Characteristics  of </a:t>
            </a:r>
            <a:r>
              <a:rPr lang="en-IN" dirty="0">
                <a:solidFill>
                  <a:prstClr val="black"/>
                </a:solidFill>
                <a:latin typeface="Arial" pitchFamily="34" charset="0"/>
                <a:cs typeface="Arial" pitchFamily="34" charset="0"/>
              </a:rPr>
              <a:t>Qualitative Research</a:t>
            </a:r>
          </a:p>
          <a:p>
            <a:r>
              <a:rPr lang="en-IN" dirty="0">
                <a:solidFill>
                  <a:prstClr val="black"/>
                </a:solidFill>
                <a:latin typeface="Arial" pitchFamily="34" charset="0"/>
                <a:cs typeface="Arial" pitchFamily="34" charset="0"/>
              </a:rPr>
              <a:t>Key elements  of Qualitative Research</a:t>
            </a:r>
          </a:p>
          <a:p>
            <a:r>
              <a:rPr lang="en-IN" dirty="0">
                <a:solidFill>
                  <a:prstClr val="black"/>
                </a:solidFill>
                <a:latin typeface="Arial" pitchFamily="34" charset="0"/>
                <a:cs typeface="Arial" pitchFamily="34" charset="0"/>
              </a:rPr>
              <a:t>Types of qualitative Research</a:t>
            </a:r>
          </a:p>
          <a:p>
            <a:r>
              <a:rPr lang="en-IN" dirty="0">
                <a:solidFill>
                  <a:prstClr val="black"/>
                </a:solidFill>
                <a:latin typeface="Arial" pitchFamily="34" charset="0"/>
                <a:cs typeface="Arial" pitchFamily="34" charset="0"/>
              </a:rPr>
              <a:t>Methods  of Qualitative Research</a:t>
            </a:r>
          </a:p>
          <a:p>
            <a:r>
              <a:rPr lang="en-IN" dirty="0">
                <a:solidFill>
                  <a:prstClr val="black"/>
                </a:solidFill>
                <a:latin typeface="Arial" pitchFamily="34" charset="0"/>
                <a:cs typeface="Arial" pitchFamily="34" charset="0"/>
              </a:rPr>
              <a:t>Strengths of Qualitative Research</a:t>
            </a:r>
          </a:p>
          <a:p>
            <a:r>
              <a:rPr lang="en-IN" dirty="0">
                <a:solidFill>
                  <a:prstClr val="black"/>
                </a:solidFill>
                <a:latin typeface="Arial" pitchFamily="34" charset="0"/>
                <a:cs typeface="Arial" pitchFamily="34" charset="0"/>
              </a:rPr>
              <a:t>Limitations of Qualitative Research </a:t>
            </a:r>
          </a:p>
          <a:p>
            <a:r>
              <a:rPr lang="en-IN" dirty="0">
                <a:solidFill>
                  <a:prstClr val="black"/>
                </a:solidFill>
                <a:latin typeface="Arial" pitchFamily="34" charset="0"/>
                <a:cs typeface="Arial" pitchFamily="34" charset="0"/>
              </a:rPr>
              <a:t>Ethical guidelines of Qualitative Research</a:t>
            </a:r>
          </a:p>
          <a:p>
            <a:endParaRPr lang="en-IN" dirty="0">
              <a:solidFill>
                <a:prstClr val="black"/>
              </a:solidFill>
              <a:latin typeface="Arial" pitchFamily="34" charset="0"/>
              <a:cs typeface="Arial" pitchFamily="34" charset="0"/>
            </a:endParaRPr>
          </a:p>
          <a:p>
            <a:endParaRPr lang="en-IN" dirty="0">
              <a:latin typeface="Arial" pitchFamily="34" charset="0"/>
              <a:cs typeface="Arial" pitchFamily="34" charset="0"/>
            </a:endParaRPr>
          </a:p>
        </p:txBody>
      </p:sp>
    </p:spTree>
    <p:extLst>
      <p:ext uri="{BB962C8B-B14F-4D97-AF65-F5344CB8AC3E}">
        <p14:creationId xmlns:p14="http://schemas.microsoft.com/office/powerpoint/2010/main" val="363798089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A9A860-8A1D-4389-8597-494DF99BBF57}"/>
              </a:ext>
            </a:extLst>
          </p:cNvPr>
          <p:cNvSpPr>
            <a:spLocks noGrp="1"/>
          </p:cNvSpPr>
          <p:nvPr>
            <p:ph type="title"/>
          </p:nvPr>
        </p:nvSpPr>
        <p:spPr>
          <a:xfrm>
            <a:off x="0" y="1"/>
            <a:ext cx="12192000" cy="1079292"/>
          </a:xfrm>
        </p:spPr>
        <p:txBody>
          <a:bodyPr>
            <a:noAutofit/>
          </a:bodyPr>
          <a:lstStyle/>
          <a:p>
            <a:pPr algn="ctr"/>
            <a:r>
              <a:rPr lang="en-US" sz="3200" b="1" dirty="0">
                <a:latin typeface="Algerian" panose="04020705040A02060702" pitchFamily="82" charset="0"/>
              </a:rPr>
              <a:t>               </a:t>
            </a:r>
            <a:r>
              <a:rPr lang="en-US" sz="3200" b="1" dirty="0">
                <a:solidFill>
                  <a:schemeClr val="accent2">
                    <a:lumMod val="50000"/>
                  </a:schemeClr>
                </a:solidFill>
                <a:latin typeface="Algerian" panose="04020705040A02060702" pitchFamily="82" charset="0"/>
              </a:rPr>
              <a:t>learning OBJECTIVES </a:t>
            </a:r>
            <a:endParaRPr lang="en-IN" sz="3200" b="1" dirty="0">
              <a:solidFill>
                <a:schemeClr val="accent2">
                  <a:lumMod val="50000"/>
                </a:schemeClr>
              </a:solidFill>
              <a:latin typeface="Algerian" panose="04020705040A02060702" pitchFamily="82" charset="0"/>
            </a:endParaRPr>
          </a:p>
        </p:txBody>
      </p:sp>
      <p:sp>
        <p:nvSpPr>
          <p:cNvPr id="3" name="Content Placeholder 2">
            <a:extLst>
              <a:ext uri="{FF2B5EF4-FFF2-40B4-BE49-F238E27FC236}">
                <a16:creationId xmlns:a16="http://schemas.microsoft.com/office/drawing/2014/main" id="{BFD944A7-2262-4B77-AD84-27C0DE809D94}"/>
              </a:ext>
            </a:extLst>
          </p:cNvPr>
          <p:cNvSpPr>
            <a:spLocks noGrp="1"/>
          </p:cNvSpPr>
          <p:nvPr>
            <p:ph idx="1"/>
          </p:nvPr>
        </p:nvSpPr>
        <p:spPr>
          <a:xfrm>
            <a:off x="0" y="1130673"/>
            <a:ext cx="12192000" cy="5874584"/>
          </a:xfrm>
        </p:spPr>
        <p:txBody>
          <a:bodyPr>
            <a:normAutofit/>
          </a:bodyPr>
          <a:lstStyle/>
          <a:p>
            <a:pPr marL="0" indent="0">
              <a:buNone/>
            </a:pPr>
            <a:r>
              <a:rPr lang="en-US" dirty="0">
                <a:latin typeface="Arial" pitchFamily="34" charset="0"/>
                <a:cs typeface="Arial" pitchFamily="34" charset="0"/>
              </a:rPr>
              <a:t> </a:t>
            </a:r>
            <a:r>
              <a:rPr lang="en-US" i="1" dirty="0">
                <a:latin typeface="Arial" pitchFamily="34" charset="0"/>
                <a:cs typeface="Arial" pitchFamily="34" charset="0"/>
              </a:rPr>
              <a:t>Enable the student teachers  to,</a:t>
            </a:r>
          </a:p>
          <a:p>
            <a:r>
              <a:rPr lang="en-US" i="1" dirty="0">
                <a:latin typeface="Arial" pitchFamily="34" charset="0"/>
                <a:cs typeface="Arial" pitchFamily="34" charset="0"/>
              </a:rPr>
              <a:t>define and explain the concept of qualitative research</a:t>
            </a:r>
          </a:p>
          <a:p>
            <a:r>
              <a:rPr lang="en-US" i="1" dirty="0">
                <a:latin typeface="Arial" pitchFamily="34" charset="0"/>
                <a:cs typeface="Arial" pitchFamily="34" charset="0"/>
              </a:rPr>
              <a:t>describe the characteristics  of</a:t>
            </a:r>
            <a:r>
              <a:rPr lang="en-US" i="1" dirty="0">
                <a:solidFill>
                  <a:prstClr val="black"/>
                </a:solidFill>
                <a:latin typeface="Arial" pitchFamily="34" charset="0"/>
                <a:cs typeface="Arial" pitchFamily="34" charset="0"/>
              </a:rPr>
              <a:t> qualitative research</a:t>
            </a:r>
            <a:endParaRPr lang="en-US" i="1" dirty="0">
              <a:latin typeface="Arial" pitchFamily="34" charset="0"/>
              <a:cs typeface="Arial" pitchFamily="34" charset="0"/>
            </a:endParaRPr>
          </a:p>
          <a:p>
            <a:r>
              <a:rPr lang="en-IN" i="1" dirty="0">
                <a:latin typeface="Arial" pitchFamily="34" charset="0"/>
                <a:cs typeface="Arial" pitchFamily="34" charset="0"/>
              </a:rPr>
              <a:t>list the key components of </a:t>
            </a:r>
            <a:r>
              <a:rPr lang="en-US" i="1" dirty="0">
                <a:solidFill>
                  <a:prstClr val="black"/>
                </a:solidFill>
                <a:latin typeface="Arial" pitchFamily="34" charset="0"/>
                <a:cs typeface="Arial" pitchFamily="34" charset="0"/>
              </a:rPr>
              <a:t>qualitative research</a:t>
            </a:r>
          </a:p>
          <a:p>
            <a:r>
              <a:rPr lang="en-US" i="1" dirty="0">
                <a:solidFill>
                  <a:prstClr val="black"/>
                </a:solidFill>
                <a:latin typeface="Arial" pitchFamily="34" charset="0"/>
                <a:cs typeface="Arial" pitchFamily="34" charset="0"/>
              </a:rPr>
              <a:t>explain different methods of qualitative research</a:t>
            </a:r>
          </a:p>
          <a:p>
            <a:r>
              <a:rPr lang="en-US" i="1" dirty="0">
                <a:solidFill>
                  <a:prstClr val="black"/>
                </a:solidFill>
                <a:latin typeface="Arial" pitchFamily="34" charset="0"/>
                <a:cs typeface="Arial" pitchFamily="34" charset="0"/>
              </a:rPr>
              <a:t>enumerate the steps of qualitative research</a:t>
            </a:r>
          </a:p>
          <a:p>
            <a:r>
              <a:rPr lang="en-US" i="1" dirty="0">
                <a:solidFill>
                  <a:prstClr val="black"/>
                </a:solidFill>
                <a:latin typeface="Arial" pitchFamily="34" charset="0"/>
                <a:cs typeface="Arial" pitchFamily="34" charset="0"/>
              </a:rPr>
              <a:t>elucidate different types of qualitative research</a:t>
            </a:r>
          </a:p>
          <a:p>
            <a:r>
              <a:rPr lang="en-US" i="1" dirty="0">
                <a:solidFill>
                  <a:prstClr val="black"/>
                </a:solidFill>
                <a:latin typeface="Arial" pitchFamily="34" charset="0"/>
                <a:cs typeface="Arial" pitchFamily="34" charset="0"/>
              </a:rPr>
              <a:t>analyze the strengths and limitations of qualitative research</a:t>
            </a:r>
          </a:p>
          <a:p>
            <a:endParaRPr lang="en-IN" dirty="0">
              <a:latin typeface="Arial" pitchFamily="34" charset="0"/>
              <a:cs typeface="Arial" pitchFamily="34" charset="0"/>
            </a:endParaRPr>
          </a:p>
        </p:txBody>
      </p:sp>
    </p:spTree>
    <p:extLst>
      <p:ext uri="{BB962C8B-B14F-4D97-AF65-F5344CB8AC3E}">
        <p14:creationId xmlns:p14="http://schemas.microsoft.com/office/powerpoint/2010/main" val="150896426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E3C0B2-DD11-4B0D-8AAD-E45625009D62}"/>
              </a:ext>
            </a:extLst>
          </p:cNvPr>
          <p:cNvSpPr>
            <a:spLocks noGrp="1"/>
          </p:cNvSpPr>
          <p:nvPr>
            <p:ph type="title"/>
          </p:nvPr>
        </p:nvSpPr>
        <p:spPr>
          <a:xfrm>
            <a:off x="0" y="1"/>
            <a:ext cx="12192000" cy="959369"/>
          </a:xfrm>
        </p:spPr>
        <p:txBody>
          <a:bodyPr>
            <a:normAutofit/>
          </a:bodyPr>
          <a:lstStyle/>
          <a:p>
            <a:pPr algn="ctr"/>
            <a:r>
              <a:rPr lang="en-US" sz="3200" b="1" dirty="0">
                <a:solidFill>
                  <a:schemeClr val="accent2">
                    <a:lumMod val="50000"/>
                  </a:schemeClr>
                </a:solidFill>
                <a:latin typeface="Algerian" panose="04020705040A02060702" pitchFamily="82" charset="0"/>
              </a:rPr>
              <a:t>What is qualitative research?</a:t>
            </a:r>
            <a:endParaRPr lang="en-IN" sz="3200" b="1" dirty="0">
              <a:solidFill>
                <a:schemeClr val="accent2">
                  <a:lumMod val="50000"/>
                </a:schemeClr>
              </a:solidFill>
              <a:latin typeface="Algerian" panose="04020705040A02060702" pitchFamily="82" charset="0"/>
            </a:endParaRPr>
          </a:p>
        </p:txBody>
      </p:sp>
      <p:sp>
        <p:nvSpPr>
          <p:cNvPr id="3" name="Content Placeholder 2">
            <a:extLst>
              <a:ext uri="{FF2B5EF4-FFF2-40B4-BE49-F238E27FC236}">
                <a16:creationId xmlns:a16="http://schemas.microsoft.com/office/drawing/2014/main" id="{9F1618E7-AA85-48CA-8A11-3F9D65F70238}"/>
              </a:ext>
            </a:extLst>
          </p:cNvPr>
          <p:cNvSpPr>
            <a:spLocks noGrp="1"/>
          </p:cNvSpPr>
          <p:nvPr>
            <p:ph idx="1"/>
          </p:nvPr>
        </p:nvSpPr>
        <p:spPr>
          <a:xfrm>
            <a:off x="0" y="959370"/>
            <a:ext cx="12192000" cy="5898629"/>
          </a:xfrm>
        </p:spPr>
        <p:txBody>
          <a:bodyPr>
            <a:noAutofit/>
          </a:bodyPr>
          <a:lstStyle/>
          <a:p>
            <a:pPr algn="just">
              <a:lnSpc>
                <a:spcPct val="107000"/>
              </a:lnSpc>
              <a:spcAft>
                <a:spcPts val="800"/>
              </a:spcAft>
            </a:pPr>
            <a:r>
              <a:rPr lang="en-IN" sz="2400" dirty="0">
                <a:latin typeface="Arial" pitchFamily="34" charset="0"/>
                <a:ea typeface="Calibri" panose="020F0502020204030204" pitchFamily="34" charset="0"/>
                <a:cs typeface="Arial" pitchFamily="34" charset="0"/>
              </a:rPr>
              <a:t>Qualitative research is a process of real-life inquiry that aims to understand social phenomena.</a:t>
            </a:r>
          </a:p>
          <a:p>
            <a:pPr algn="just">
              <a:lnSpc>
                <a:spcPct val="107000"/>
              </a:lnSpc>
              <a:spcAft>
                <a:spcPts val="800"/>
              </a:spcAft>
            </a:pPr>
            <a:r>
              <a:rPr lang="en-IN" sz="2400" dirty="0">
                <a:latin typeface="Arial" pitchFamily="34" charset="0"/>
                <a:ea typeface="Calibri" panose="020F0502020204030204" pitchFamily="34" charset="0"/>
                <a:cs typeface="Arial" pitchFamily="34" charset="0"/>
              </a:rPr>
              <a:t> It focuses on the "why" and “how” rather than the "what" of social phenomena </a:t>
            </a:r>
          </a:p>
          <a:p>
            <a:pPr algn="just">
              <a:lnSpc>
                <a:spcPct val="107000"/>
              </a:lnSpc>
              <a:spcAft>
                <a:spcPts val="800"/>
              </a:spcAft>
            </a:pPr>
            <a:r>
              <a:rPr lang="en-IN" sz="2400" dirty="0">
                <a:latin typeface="Arial" pitchFamily="34" charset="0"/>
                <a:ea typeface="Calibri" panose="020F0502020204030204" pitchFamily="34" charset="0"/>
                <a:cs typeface="Arial" pitchFamily="34" charset="0"/>
              </a:rPr>
              <a:t>It is a scientific research method used to gather non-numerical data.</a:t>
            </a:r>
          </a:p>
          <a:p>
            <a:pPr algn="just">
              <a:lnSpc>
                <a:spcPct val="107000"/>
              </a:lnSpc>
              <a:spcAft>
                <a:spcPts val="800"/>
              </a:spcAft>
            </a:pPr>
            <a:r>
              <a:rPr lang="en-IN" sz="2400" dirty="0">
                <a:latin typeface="Arial" pitchFamily="34" charset="0"/>
                <a:ea typeface="Calibri" panose="020F0502020204030204" pitchFamily="34" charset="0"/>
                <a:cs typeface="Arial" pitchFamily="34" charset="0"/>
              </a:rPr>
              <a:t>Qualitative research is used to gain an in-depth understanding of human behaviour, experience, attitudes, intention and motivations.</a:t>
            </a:r>
          </a:p>
          <a:p>
            <a:pPr algn="just">
              <a:lnSpc>
                <a:spcPct val="107000"/>
              </a:lnSpc>
              <a:spcAft>
                <a:spcPts val="800"/>
              </a:spcAft>
            </a:pPr>
            <a:r>
              <a:rPr lang="en-IN" sz="2400" dirty="0">
                <a:latin typeface="Arial" pitchFamily="34" charset="0"/>
                <a:ea typeface="Calibri" panose="020F0502020204030204" pitchFamily="34" charset="0"/>
                <a:cs typeface="Arial" pitchFamily="34" charset="0"/>
              </a:rPr>
              <a:t>It aims to find out the way people think and feel</a:t>
            </a:r>
            <a:r>
              <a:rPr lang="en-IN" sz="2400" dirty="0">
                <a:solidFill>
                  <a:prstClr val="black"/>
                </a:solidFill>
                <a:latin typeface="Arial" pitchFamily="34" charset="0"/>
                <a:ea typeface="Calibri" panose="020F0502020204030204" pitchFamily="34" charset="0"/>
                <a:cs typeface="Arial" pitchFamily="34" charset="0"/>
              </a:rPr>
              <a:t> on the basis of observation and interpretation</a:t>
            </a:r>
            <a:endParaRPr lang="en-IN" sz="2400" dirty="0">
              <a:latin typeface="Arial" pitchFamily="34" charset="0"/>
              <a:ea typeface="Calibri" panose="020F0502020204030204" pitchFamily="34" charset="0"/>
              <a:cs typeface="Arial" pitchFamily="34" charset="0"/>
            </a:endParaRPr>
          </a:p>
          <a:p>
            <a:pPr algn="just">
              <a:lnSpc>
                <a:spcPct val="107000"/>
              </a:lnSpc>
              <a:spcAft>
                <a:spcPts val="800"/>
              </a:spcAft>
            </a:pPr>
            <a:r>
              <a:rPr lang="en-IN" sz="2400" dirty="0">
                <a:latin typeface="Arial" pitchFamily="34" charset="0"/>
                <a:ea typeface="Calibri" panose="020F0502020204030204" pitchFamily="34" charset="0"/>
                <a:cs typeface="Arial" pitchFamily="34" charset="0"/>
              </a:rPr>
              <a:t> It is a form of research in which the researcher gives more weightage to the views of the participants</a:t>
            </a:r>
          </a:p>
          <a:p>
            <a:endParaRPr lang="en-US" sz="2400" dirty="0">
              <a:solidFill>
                <a:srgbClr val="000000"/>
              </a:solidFill>
              <a:latin typeface="Arial" pitchFamily="34" charset="0"/>
              <a:cs typeface="Arial" pitchFamily="34" charset="0"/>
            </a:endParaRPr>
          </a:p>
          <a:p>
            <a:endParaRPr lang="en-US" sz="2400" dirty="0">
              <a:solidFill>
                <a:srgbClr val="000000"/>
              </a:solidFill>
              <a:latin typeface="Arial" pitchFamily="34" charset="0"/>
              <a:cs typeface="Arial" pitchFamily="34" charset="0"/>
            </a:endParaRPr>
          </a:p>
        </p:txBody>
      </p:sp>
    </p:spTree>
    <p:extLst>
      <p:ext uri="{BB962C8B-B14F-4D97-AF65-F5344CB8AC3E}">
        <p14:creationId xmlns:p14="http://schemas.microsoft.com/office/powerpoint/2010/main" val="113575915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2DC98D-0246-4832-80F5-349054E96E7A}"/>
              </a:ext>
            </a:extLst>
          </p:cNvPr>
          <p:cNvSpPr>
            <a:spLocks noGrp="1"/>
          </p:cNvSpPr>
          <p:nvPr>
            <p:ph type="title"/>
          </p:nvPr>
        </p:nvSpPr>
        <p:spPr>
          <a:xfrm>
            <a:off x="119920" y="1"/>
            <a:ext cx="12072079" cy="854438"/>
          </a:xfrm>
        </p:spPr>
        <p:txBody>
          <a:bodyPr>
            <a:normAutofit/>
          </a:bodyPr>
          <a:lstStyle/>
          <a:p>
            <a:r>
              <a:rPr lang="en-US" sz="3200" b="1" dirty="0">
                <a:solidFill>
                  <a:schemeClr val="accent2">
                    <a:lumMod val="50000"/>
                  </a:schemeClr>
                </a:solidFill>
                <a:latin typeface="Algerian" panose="04020705040A02060702" pitchFamily="82" charset="0"/>
              </a:rPr>
              <a:t>definitions</a:t>
            </a:r>
            <a:endParaRPr lang="en-IN" sz="3200" b="1" dirty="0">
              <a:solidFill>
                <a:schemeClr val="accent2">
                  <a:lumMod val="50000"/>
                </a:schemeClr>
              </a:solidFill>
              <a:latin typeface="Algerian" panose="04020705040A02060702" pitchFamily="82" charset="0"/>
            </a:endParaRPr>
          </a:p>
        </p:txBody>
      </p:sp>
      <p:sp>
        <p:nvSpPr>
          <p:cNvPr id="3" name="Content Placeholder 2">
            <a:extLst>
              <a:ext uri="{FF2B5EF4-FFF2-40B4-BE49-F238E27FC236}">
                <a16:creationId xmlns:a16="http://schemas.microsoft.com/office/drawing/2014/main" id="{532CCF1D-6BD7-40F6-932D-F5D1A7756146}"/>
              </a:ext>
            </a:extLst>
          </p:cNvPr>
          <p:cNvSpPr>
            <a:spLocks noGrp="1"/>
          </p:cNvSpPr>
          <p:nvPr>
            <p:ph idx="1"/>
          </p:nvPr>
        </p:nvSpPr>
        <p:spPr>
          <a:xfrm>
            <a:off x="59957" y="854440"/>
            <a:ext cx="12192001" cy="6003560"/>
          </a:xfrm>
        </p:spPr>
        <p:txBody>
          <a:bodyPr>
            <a:normAutofit/>
          </a:bodyPr>
          <a:lstStyle/>
          <a:p>
            <a:r>
              <a:rPr lang="en-US" dirty="0">
                <a:solidFill>
                  <a:srgbClr val="0070C0"/>
                </a:solidFill>
                <a:latin typeface="Arial" pitchFamily="34" charset="0"/>
                <a:cs typeface="Arial" pitchFamily="34" charset="0"/>
              </a:rPr>
              <a:t>Creswell (2009) has defined qualitative research as,</a:t>
            </a:r>
          </a:p>
          <a:p>
            <a:pPr marL="0" indent="0" algn="just">
              <a:buNone/>
            </a:pPr>
            <a:r>
              <a:rPr lang="en-US" dirty="0">
                <a:latin typeface="Arial" pitchFamily="34" charset="0"/>
                <a:cs typeface="Arial" pitchFamily="34" charset="0"/>
              </a:rPr>
              <a:t>                      “Qualitative research is an inquiry process of understanding based on distinct methodological traditions of inquiry that explore a social or human problem. The researcher builds a complex, holistic picture, analyzes words, reports detailed views of informants and conducts the study in a natural setting”.</a:t>
            </a:r>
          </a:p>
          <a:p>
            <a:pPr marL="0" indent="0" algn="just">
              <a:buNone/>
            </a:pPr>
            <a:endParaRPr lang="en-US" dirty="0">
              <a:latin typeface="Arial" pitchFamily="34" charset="0"/>
              <a:cs typeface="Arial" pitchFamily="34" charset="0"/>
            </a:endParaRPr>
          </a:p>
          <a:p>
            <a:pPr marL="0" indent="0" algn="just">
              <a:buNone/>
            </a:pPr>
            <a:r>
              <a:rPr lang="en-US" dirty="0">
                <a:solidFill>
                  <a:srgbClr val="000000"/>
                </a:solidFill>
                <a:latin typeface="Arial" pitchFamily="34" charset="0"/>
                <a:cs typeface="Arial" pitchFamily="34" charset="0"/>
              </a:rPr>
              <a:t> </a:t>
            </a:r>
            <a:r>
              <a:rPr lang="en-US" dirty="0">
                <a:solidFill>
                  <a:srgbClr val="0070C0"/>
                </a:solidFill>
                <a:latin typeface="Arial" pitchFamily="34" charset="0"/>
                <a:cs typeface="Arial" pitchFamily="34" charset="0"/>
              </a:rPr>
              <a:t>According to Denzin and Lincoln (1994) </a:t>
            </a:r>
            <a:r>
              <a:rPr lang="en-US" dirty="0">
                <a:solidFill>
                  <a:srgbClr val="000000"/>
                </a:solidFill>
                <a:latin typeface="Arial" pitchFamily="34" charset="0"/>
                <a:cs typeface="Arial" pitchFamily="34" charset="0"/>
              </a:rPr>
              <a:t>“a qualitative research focuses on interpretation of phenomena in their natural settings to make sense in terms of the meanings people bring to these settings”.</a:t>
            </a:r>
            <a:endParaRPr lang="en-IN" dirty="0">
              <a:latin typeface="Arial" pitchFamily="34" charset="0"/>
              <a:cs typeface="Arial" pitchFamily="34" charset="0"/>
            </a:endParaRPr>
          </a:p>
        </p:txBody>
      </p:sp>
    </p:spTree>
    <p:extLst>
      <p:ext uri="{BB962C8B-B14F-4D97-AF65-F5344CB8AC3E}">
        <p14:creationId xmlns:p14="http://schemas.microsoft.com/office/powerpoint/2010/main" val="35094252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4C09A5-98BD-46E0-A065-995631236792}"/>
              </a:ext>
            </a:extLst>
          </p:cNvPr>
          <p:cNvSpPr>
            <a:spLocks noGrp="1"/>
          </p:cNvSpPr>
          <p:nvPr>
            <p:ph type="title"/>
          </p:nvPr>
        </p:nvSpPr>
        <p:spPr>
          <a:xfrm>
            <a:off x="0" y="126122"/>
            <a:ext cx="12728027" cy="677919"/>
          </a:xfrm>
        </p:spPr>
        <p:txBody>
          <a:bodyPr>
            <a:noAutofit/>
          </a:bodyPr>
          <a:lstStyle/>
          <a:p>
            <a:pPr algn="ctr"/>
            <a:r>
              <a:rPr lang="en-US" sz="3200" b="1" dirty="0">
                <a:solidFill>
                  <a:srgbClr val="ED7D31">
                    <a:lumMod val="50000"/>
                  </a:srgbClr>
                </a:solidFill>
                <a:latin typeface="Algerian" panose="04020705040A02060702" pitchFamily="82" charset="0"/>
              </a:rPr>
              <a:t>Purpose of qualitative research</a:t>
            </a:r>
            <a:endParaRPr lang="en-IN" sz="3200" b="1" dirty="0"/>
          </a:p>
        </p:txBody>
      </p:sp>
      <p:sp>
        <p:nvSpPr>
          <p:cNvPr id="6" name="Rectangle: Rounded Corners 5">
            <a:extLst>
              <a:ext uri="{FF2B5EF4-FFF2-40B4-BE49-F238E27FC236}">
                <a16:creationId xmlns:a16="http://schemas.microsoft.com/office/drawing/2014/main" id="{EB895032-33B5-49E3-BFE6-2ABB2007AB14}"/>
              </a:ext>
            </a:extLst>
          </p:cNvPr>
          <p:cNvSpPr/>
          <p:nvPr/>
        </p:nvSpPr>
        <p:spPr>
          <a:xfrm>
            <a:off x="304804" y="973362"/>
            <a:ext cx="3857293" cy="835573"/>
          </a:xfrm>
          <a:prstGeom prst="roundRect">
            <a:avLst/>
          </a:prstGeom>
          <a:solidFill>
            <a:schemeClr val="accent4"/>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000" dirty="0">
                <a:solidFill>
                  <a:schemeClr val="tx1"/>
                </a:solidFill>
              </a:rPr>
              <a:t>Description </a:t>
            </a:r>
            <a:endParaRPr lang="en-IN" sz="4000" dirty="0">
              <a:solidFill>
                <a:schemeClr val="tx1"/>
              </a:solidFill>
            </a:endParaRPr>
          </a:p>
        </p:txBody>
      </p:sp>
      <p:sp>
        <p:nvSpPr>
          <p:cNvPr id="7" name="Rectangle: Rounded Corners 6">
            <a:extLst>
              <a:ext uri="{FF2B5EF4-FFF2-40B4-BE49-F238E27FC236}">
                <a16:creationId xmlns:a16="http://schemas.microsoft.com/office/drawing/2014/main" id="{261F7133-1B30-4091-B706-64CD4D1DBE93}"/>
              </a:ext>
            </a:extLst>
          </p:cNvPr>
          <p:cNvSpPr/>
          <p:nvPr/>
        </p:nvSpPr>
        <p:spPr>
          <a:xfrm>
            <a:off x="273277" y="2333298"/>
            <a:ext cx="3857292" cy="835574"/>
          </a:xfrm>
          <a:prstGeom prst="roundRect">
            <a:avLst/>
          </a:prstGeom>
          <a:solidFill>
            <a:schemeClr val="accent4"/>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000" dirty="0">
                <a:solidFill>
                  <a:schemeClr val="tx1"/>
                </a:solidFill>
              </a:rPr>
              <a:t>Interpretation</a:t>
            </a:r>
            <a:endParaRPr lang="en-IN" sz="4000" dirty="0">
              <a:solidFill>
                <a:schemeClr val="tx1"/>
              </a:solidFill>
            </a:endParaRPr>
          </a:p>
        </p:txBody>
      </p:sp>
      <p:sp>
        <p:nvSpPr>
          <p:cNvPr id="8" name="Rectangle: Rounded Corners 7">
            <a:extLst>
              <a:ext uri="{FF2B5EF4-FFF2-40B4-BE49-F238E27FC236}">
                <a16:creationId xmlns:a16="http://schemas.microsoft.com/office/drawing/2014/main" id="{622A70AA-4655-4135-B9DB-EA5D703C79FE}"/>
              </a:ext>
            </a:extLst>
          </p:cNvPr>
          <p:cNvSpPr/>
          <p:nvPr/>
        </p:nvSpPr>
        <p:spPr>
          <a:xfrm>
            <a:off x="304803" y="3894083"/>
            <a:ext cx="3825766" cy="914400"/>
          </a:xfrm>
          <a:prstGeom prst="roundRect">
            <a:avLst/>
          </a:prstGeom>
          <a:solidFill>
            <a:schemeClr val="accent4"/>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400" dirty="0">
                <a:solidFill>
                  <a:schemeClr val="tx1"/>
                </a:solidFill>
              </a:rPr>
              <a:t>Verification</a:t>
            </a:r>
            <a:endParaRPr lang="en-IN" sz="4400" dirty="0">
              <a:solidFill>
                <a:schemeClr val="tx1"/>
              </a:solidFill>
            </a:endParaRPr>
          </a:p>
        </p:txBody>
      </p:sp>
      <p:sp>
        <p:nvSpPr>
          <p:cNvPr id="9" name="Rectangle: Rounded Corners 8">
            <a:extLst>
              <a:ext uri="{FF2B5EF4-FFF2-40B4-BE49-F238E27FC236}">
                <a16:creationId xmlns:a16="http://schemas.microsoft.com/office/drawing/2014/main" id="{30CC45BF-32A0-441D-9D12-713169D60D0F}"/>
              </a:ext>
            </a:extLst>
          </p:cNvPr>
          <p:cNvSpPr/>
          <p:nvPr/>
        </p:nvSpPr>
        <p:spPr>
          <a:xfrm>
            <a:off x="304803" y="5817476"/>
            <a:ext cx="3762701" cy="914400"/>
          </a:xfrm>
          <a:prstGeom prst="roundRect">
            <a:avLst/>
          </a:prstGeom>
          <a:solidFill>
            <a:schemeClr val="accent4"/>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400" dirty="0">
                <a:solidFill>
                  <a:schemeClr val="tx1"/>
                </a:solidFill>
              </a:rPr>
              <a:t>Evaluation</a:t>
            </a:r>
            <a:endParaRPr lang="en-IN" sz="4400" dirty="0">
              <a:solidFill>
                <a:schemeClr val="tx1"/>
              </a:solidFill>
            </a:endParaRPr>
          </a:p>
        </p:txBody>
      </p:sp>
      <p:sp>
        <p:nvSpPr>
          <p:cNvPr id="10" name="Arrow: Right 9">
            <a:extLst>
              <a:ext uri="{FF2B5EF4-FFF2-40B4-BE49-F238E27FC236}">
                <a16:creationId xmlns:a16="http://schemas.microsoft.com/office/drawing/2014/main" id="{001E67C3-F191-4E77-84CF-79B429EB1B3B}"/>
              </a:ext>
            </a:extLst>
          </p:cNvPr>
          <p:cNvSpPr/>
          <p:nvPr/>
        </p:nvSpPr>
        <p:spPr>
          <a:xfrm>
            <a:off x="4698124" y="1040524"/>
            <a:ext cx="1397876" cy="835573"/>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11" name="Arrow: Right 10">
            <a:extLst>
              <a:ext uri="{FF2B5EF4-FFF2-40B4-BE49-F238E27FC236}">
                <a16:creationId xmlns:a16="http://schemas.microsoft.com/office/drawing/2014/main" id="{E0D6FDCF-8E92-4482-9310-95A7DA958C62}"/>
              </a:ext>
            </a:extLst>
          </p:cNvPr>
          <p:cNvSpPr/>
          <p:nvPr/>
        </p:nvSpPr>
        <p:spPr>
          <a:xfrm>
            <a:off x="4698124" y="2333298"/>
            <a:ext cx="1435608" cy="863003"/>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12" name="Arrow: Right 11">
            <a:extLst>
              <a:ext uri="{FF2B5EF4-FFF2-40B4-BE49-F238E27FC236}">
                <a16:creationId xmlns:a16="http://schemas.microsoft.com/office/drawing/2014/main" id="{BB2D66F9-3CC9-4A66-B98D-BB4483CB1B90}"/>
              </a:ext>
            </a:extLst>
          </p:cNvPr>
          <p:cNvSpPr/>
          <p:nvPr/>
        </p:nvSpPr>
        <p:spPr>
          <a:xfrm>
            <a:off x="4698124" y="3945480"/>
            <a:ext cx="1397876" cy="863003"/>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13" name="Arrow: Right 12">
            <a:extLst>
              <a:ext uri="{FF2B5EF4-FFF2-40B4-BE49-F238E27FC236}">
                <a16:creationId xmlns:a16="http://schemas.microsoft.com/office/drawing/2014/main" id="{AF1D0DB3-8BBF-4A40-83C0-0DECF7F821F4}"/>
              </a:ext>
            </a:extLst>
          </p:cNvPr>
          <p:cNvSpPr/>
          <p:nvPr/>
        </p:nvSpPr>
        <p:spPr>
          <a:xfrm>
            <a:off x="4682359" y="5817476"/>
            <a:ext cx="1413641" cy="863003"/>
          </a:xfrm>
          <a:prstGeom prst="rightArrow">
            <a:avLst>
              <a:gd name="adj1" fmla="val 56506"/>
              <a:gd name="adj2" fmla="val 5000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14" name="Rectangle: Single Corner Rounded 13">
            <a:extLst>
              <a:ext uri="{FF2B5EF4-FFF2-40B4-BE49-F238E27FC236}">
                <a16:creationId xmlns:a16="http://schemas.microsoft.com/office/drawing/2014/main" id="{2493AFF3-E878-479B-BAC6-0A953ADB29FF}"/>
              </a:ext>
            </a:extLst>
          </p:cNvPr>
          <p:cNvSpPr/>
          <p:nvPr/>
        </p:nvSpPr>
        <p:spPr>
          <a:xfrm>
            <a:off x="6605751" y="869470"/>
            <a:ext cx="5281445" cy="1091921"/>
          </a:xfrm>
          <a:prstGeom prst="round1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t>Reveals nature of certain situations, settings ,processes  and relationships</a:t>
            </a:r>
            <a:endParaRPr lang="en-IN" sz="2400" dirty="0"/>
          </a:p>
        </p:txBody>
      </p:sp>
      <p:sp>
        <p:nvSpPr>
          <p:cNvPr id="15" name="Rectangle: Single Corner Rounded 14">
            <a:extLst>
              <a:ext uri="{FF2B5EF4-FFF2-40B4-BE49-F238E27FC236}">
                <a16:creationId xmlns:a16="http://schemas.microsoft.com/office/drawing/2014/main" id="{FC0722A9-02AB-4EF9-968A-CE23E714F4C6}"/>
              </a:ext>
            </a:extLst>
          </p:cNvPr>
          <p:cNvSpPr/>
          <p:nvPr/>
        </p:nvSpPr>
        <p:spPr>
          <a:xfrm>
            <a:off x="6605752" y="2104380"/>
            <a:ext cx="5281446" cy="1091921"/>
          </a:xfrm>
          <a:prstGeom prst="round1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t>Enable researcher to gain new insights about a phenomenon and develop new theoretical background of  the issue</a:t>
            </a:r>
            <a:endParaRPr lang="en-IN" sz="2400" dirty="0"/>
          </a:p>
        </p:txBody>
      </p:sp>
      <p:sp>
        <p:nvSpPr>
          <p:cNvPr id="16" name="Rectangle: Diagonal Corners Rounded 15">
            <a:extLst>
              <a:ext uri="{FF2B5EF4-FFF2-40B4-BE49-F238E27FC236}">
                <a16:creationId xmlns:a16="http://schemas.microsoft.com/office/drawing/2014/main" id="{5D348D6C-A918-4EAE-9B07-E2DE46CBA19F}"/>
              </a:ext>
            </a:extLst>
          </p:cNvPr>
          <p:cNvSpPr/>
          <p:nvPr/>
        </p:nvSpPr>
        <p:spPr>
          <a:xfrm>
            <a:off x="6605752" y="3716563"/>
            <a:ext cx="5281446" cy="1091921"/>
          </a:xfrm>
          <a:prstGeom prst="round2Diag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t>Allow researcher to test the validity of certain assumptions, theories and claim within real-world contexts</a:t>
            </a:r>
            <a:endParaRPr lang="en-IN" sz="2400" dirty="0"/>
          </a:p>
        </p:txBody>
      </p:sp>
      <p:sp>
        <p:nvSpPr>
          <p:cNvPr id="17" name="Rectangle: Single Corner Rounded 16">
            <a:extLst>
              <a:ext uri="{FF2B5EF4-FFF2-40B4-BE49-F238E27FC236}">
                <a16:creationId xmlns:a16="http://schemas.microsoft.com/office/drawing/2014/main" id="{78478B76-B710-4212-9248-B256581A40F1}"/>
              </a:ext>
            </a:extLst>
          </p:cNvPr>
          <p:cNvSpPr/>
          <p:nvPr/>
        </p:nvSpPr>
        <p:spPr>
          <a:xfrm>
            <a:off x="6605751" y="5493967"/>
            <a:ext cx="5281445" cy="1091921"/>
          </a:xfrm>
          <a:prstGeom prst="round1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t>Provide a means which a researcher can evaluate effectiveness of a particular finding or innovation</a:t>
            </a:r>
            <a:endParaRPr lang="en-IN" sz="2400" dirty="0"/>
          </a:p>
        </p:txBody>
      </p:sp>
    </p:spTree>
    <p:extLst>
      <p:ext uri="{BB962C8B-B14F-4D97-AF65-F5344CB8AC3E}">
        <p14:creationId xmlns:p14="http://schemas.microsoft.com/office/powerpoint/2010/main" val="232336881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2FDE2C-ED30-4122-8997-F80D57ED45FE}"/>
              </a:ext>
            </a:extLst>
          </p:cNvPr>
          <p:cNvSpPr>
            <a:spLocks noGrp="1"/>
          </p:cNvSpPr>
          <p:nvPr>
            <p:ph type="title"/>
          </p:nvPr>
        </p:nvSpPr>
        <p:spPr>
          <a:xfrm>
            <a:off x="0" y="147919"/>
            <a:ext cx="12192001" cy="494673"/>
          </a:xfrm>
        </p:spPr>
        <p:txBody>
          <a:bodyPr>
            <a:noAutofit/>
          </a:bodyPr>
          <a:lstStyle/>
          <a:p>
            <a:pPr algn="ctr"/>
            <a:r>
              <a:rPr lang="en-IN" sz="3200" b="1" dirty="0">
                <a:solidFill>
                  <a:schemeClr val="accent2">
                    <a:lumMod val="50000"/>
                  </a:schemeClr>
                </a:solidFill>
                <a:latin typeface="Algerian" panose="04020705040A02060702" pitchFamily="82" charset="0"/>
              </a:rPr>
              <a:t>Characteristics of Qualitative Research</a:t>
            </a:r>
          </a:p>
        </p:txBody>
      </p:sp>
      <p:sp>
        <p:nvSpPr>
          <p:cNvPr id="3" name="Content Placeholder 2">
            <a:extLst>
              <a:ext uri="{FF2B5EF4-FFF2-40B4-BE49-F238E27FC236}">
                <a16:creationId xmlns:a16="http://schemas.microsoft.com/office/drawing/2014/main" id="{D32173C9-C7D1-4423-AFEB-580589F91451}"/>
              </a:ext>
            </a:extLst>
          </p:cNvPr>
          <p:cNvSpPr>
            <a:spLocks noGrp="1"/>
          </p:cNvSpPr>
          <p:nvPr>
            <p:ph idx="1"/>
          </p:nvPr>
        </p:nvSpPr>
        <p:spPr>
          <a:xfrm>
            <a:off x="0" y="803957"/>
            <a:ext cx="12192000" cy="6363324"/>
          </a:xfrm>
        </p:spPr>
        <p:txBody>
          <a:bodyPr>
            <a:normAutofit/>
          </a:bodyPr>
          <a:lstStyle/>
          <a:p>
            <a:pPr lvl="0" algn="just">
              <a:lnSpc>
                <a:spcPct val="107000"/>
              </a:lnSpc>
              <a:spcAft>
                <a:spcPts val="800"/>
              </a:spcAft>
              <a:buFont typeface="Wingdings" panose="05000000000000000000" pitchFamily="2" charset="2"/>
              <a:buChar char="v"/>
              <a:tabLst>
                <a:tab pos="457200" algn="l"/>
              </a:tabLst>
            </a:pPr>
            <a:r>
              <a:rPr lang="en-US" dirty="0">
                <a:latin typeface="Arial" pitchFamily="34" charset="0"/>
                <a:cs typeface="Arial" pitchFamily="34" charset="0"/>
              </a:rPr>
              <a:t>Qualitative research is conducted in natural settings to get real information.</a:t>
            </a:r>
            <a:endParaRPr lang="en-IN" dirty="0">
              <a:latin typeface="Arial" pitchFamily="34" charset="0"/>
              <a:ea typeface="Calibri" panose="020F0502020204030204" pitchFamily="34" charset="0"/>
              <a:cs typeface="Arial" pitchFamily="34" charset="0"/>
            </a:endParaRPr>
          </a:p>
          <a:p>
            <a:pPr lvl="0" algn="just">
              <a:lnSpc>
                <a:spcPct val="107000"/>
              </a:lnSpc>
              <a:spcAft>
                <a:spcPts val="800"/>
              </a:spcAft>
              <a:buFont typeface="Wingdings" panose="05000000000000000000" pitchFamily="2" charset="2"/>
              <a:buChar char="v"/>
              <a:tabLst>
                <a:tab pos="457200" algn="l"/>
              </a:tabLst>
            </a:pPr>
            <a:r>
              <a:rPr lang="en-IN" dirty="0">
                <a:latin typeface="Arial" pitchFamily="34" charset="0"/>
                <a:ea typeface="Calibri" panose="020F0502020204030204" pitchFamily="34" charset="0"/>
                <a:cs typeface="Arial" pitchFamily="34" charset="0"/>
              </a:rPr>
              <a:t>The Qualitative research is holistic in nature-study the problem from all angles </a:t>
            </a:r>
          </a:p>
          <a:p>
            <a:pPr lvl="0" algn="just">
              <a:lnSpc>
                <a:spcPct val="107000"/>
              </a:lnSpc>
              <a:spcAft>
                <a:spcPts val="800"/>
              </a:spcAft>
              <a:buFont typeface="Wingdings" panose="05000000000000000000" pitchFamily="2" charset="2"/>
              <a:buChar char="v"/>
              <a:tabLst>
                <a:tab pos="457200" algn="l"/>
              </a:tabLst>
            </a:pPr>
            <a:r>
              <a:rPr lang="en-IN" dirty="0">
                <a:latin typeface="Arial" pitchFamily="34" charset="0"/>
                <a:ea typeface="Calibri" panose="020F0502020204030204" pitchFamily="34" charset="0"/>
                <a:cs typeface="Arial" pitchFamily="34" charset="0"/>
              </a:rPr>
              <a:t>The qualitative research follows a subjective approach as the researcher is intimately involved </a:t>
            </a:r>
          </a:p>
          <a:p>
            <a:pPr lvl="0" algn="just">
              <a:lnSpc>
                <a:spcPct val="107000"/>
              </a:lnSpc>
              <a:spcAft>
                <a:spcPts val="800"/>
              </a:spcAft>
              <a:buFont typeface="Wingdings" panose="05000000000000000000" pitchFamily="2" charset="2"/>
              <a:buChar char="v"/>
              <a:tabLst>
                <a:tab pos="457200" algn="l"/>
              </a:tabLst>
            </a:pPr>
            <a:r>
              <a:rPr lang="en-IN" dirty="0">
                <a:latin typeface="Arial" pitchFamily="34" charset="0"/>
                <a:ea typeface="Calibri" panose="020F0502020204030204" pitchFamily="34" charset="0"/>
                <a:cs typeface="Arial" pitchFamily="34" charset="0"/>
              </a:rPr>
              <a:t>Qualitative research is exploratory.</a:t>
            </a:r>
            <a:r>
              <a:rPr lang="en-US" dirty="0">
                <a:latin typeface="Arial" pitchFamily="34" charset="0"/>
                <a:cs typeface="Arial" pitchFamily="34" charset="0"/>
              </a:rPr>
              <a:t>It is conducted to have a better understanding of the existing problem, </a:t>
            </a:r>
          </a:p>
          <a:p>
            <a:pPr lvl="0" algn="just">
              <a:lnSpc>
                <a:spcPct val="107000"/>
              </a:lnSpc>
              <a:spcAft>
                <a:spcPts val="800"/>
              </a:spcAft>
              <a:buFont typeface="Wingdings" panose="05000000000000000000" pitchFamily="2" charset="2"/>
              <a:buChar char="v"/>
              <a:tabLst>
                <a:tab pos="457200" algn="l"/>
              </a:tabLst>
            </a:pPr>
            <a:r>
              <a:rPr lang="en-US" dirty="0">
                <a:latin typeface="Arial" pitchFamily="34" charset="0"/>
                <a:cs typeface="Arial" pitchFamily="34" charset="0"/>
              </a:rPr>
              <a:t>Qualitative research is flexible. It can change at any stage of the research and based on the change, the course of research might also get changed.</a:t>
            </a:r>
            <a:endParaRPr lang="en-IN" dirty="0">
              <a:latin typeface="Arial" pitchFamily="34" charset="0"/>
              <a:ea typeface="Calibri" panose="020F0502020204030204" pitchFamily="34" charset="0"/>
              <a:cs typeface="Arial" pitchFamily="34" charset="0"/>
            </a:endParaRPr>
          </a:p>
        </p:txBody>
      </p:sp>
    </p:spTree>
    <p:extLst>
      <p:ext uri="{BB962C8B-B14F-4D97-AF65-F5344CB8AC3E}">
        <p14:creationId xmlns:p14="http://schemas.microsoft.com/office/powerpoint/2010/main" val="346674363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B748CD-467B-4592-8CAE-A67E995BBCE9}"/>
              </a:ext>
            </a:extLst>
          </p:cNvPr>
          <p:cNvSpPr>
            <a:spLocks noGrp="1"/>
          </p:cNvSpPr>
          <p:nvPr>
            <p:ph type="title"/>
          </p:nvPr>
        </p:nvSpPr>
        <p:spPr>
          <a:xfrm>
            <a:off x="0" y="1"/>
            <a:ext cx="12192000" cy="1123949"/>
          </a:xfrm>
        </p:spPr>
        <p:style>
          <a:lnRef idx="1">
            <a:schemeClr val="accent4"/>
          </a:lnRef>
          <a:fillRef idx="2">
            <a:schemeClr val="accent4"/>
          </a:fillRef>
          <a:effectRef idx="1">
            <a:schemeClr val="accent4"/>
          </a:effectRef>
          <a:fontRef idx="minor">
            <a:schemeClr val="dk1"/>
          </a:fontRef>
        </p:style>
        <p:txBody>
          <a:bodyPr>
            <a:normAutofit/>
          </a:bodyPr>
          <a:lstStyle/>
          <a:p>
            <a:pPr algn="ctr"/>
            <a:r>
              <a:rPr lang="en-IN" sz="3200" b="1" dirty="0">
                <a:solidFill>
                  <a:srgbClr val="ED7D31">
                    <a:lumMod val="50000"/>
                  </a:srgbClr>
                </a:solidFill>
                <a:latin typeface="Algerian" panose="04020705040A02060702" pitchFamily="82" charset="0"/>
              </a:rPr>
              <a:t>Characteristics of Qualitative Research</a:t>
            </a:r>
            <a:endParaRPr lang="en-IN" sz="3200" b="1" dirty="0"/>
          </a:p>
        </p:txBody>
      </p:sp>
      <p:sp>
        <p:nvSpPr>
          <p:cNvPr id="3" name="Content Placeholder 2">
            <a:extLst>
              <a:ext uri="{FF2B5EF4-FFF2-40B4-BE49-F238E27FC236}">
                <a16:creationId xmlns:a16="http://schemas.microsoft.com/office/drawing/2014/main" id="{664A1D37-4C80-4C69-9299-5A2CD6118565}"/>
              </a:ext>
            </a:extLst>
          </p:cNvPr>
          <p:cNvSpPr>
            <a:spLocks noGrp="1"/>
          </p:cNvSpPr>
          <p:nvPr>
            <p:ph idx="1"/>
          </p:nvPr>
        </p:nvSpPr>
        <p:spPr>
          <a:xfrm>
            <a:off x="0" y="921123"/>
            <a:ext cx="12192000" cy="6057899"/>
          </a:xfrm>
        </p:spPr>
        <p:style>
          <a:lnRef idx="1">
            <a:schemeClr val="accent4"/>
          </a:lnRef>
          <a:fillRef idx="2">
            <a:schemeClr val="accent4"/>
          </a:fillRef>
          <a:effectRef idx="1">
            <a:schemeClr val="accent4"/>
          </a:effectRef>
          <a:fontRef idx="minor">
            <a:schemeClr val="dk1"/>
          </a:fontRef>
        </p:style>
        <p:txBody>
          <a:bodyPr>
            <a:normAutofit/>
          </a:bodyPr>
          <a:lstStyle/>
          <a:p>
            <a:pPr lvl="0" algn="just">
              <a:lnSpc>
                <a:spcPct val="107000"/>
              </a:lnSpc>
              <a:spcAft>
                <a:spcPts val="800"/>
              </a:spcAft>
              <a:buFont typeface="Wingdings" panose="05000000000000000000" pitchFamily="2" charset="2"/>
              <a:buChar char="v"/>
              <a:tabLst>
                <a:tab pos="457200" algn="l"/>
              </a:tabLst>
            </a:pPr>
            <a:r>
              <a:rPr lang="en-IN" dirty="0">
                <a:solidFill>
                  <a:prstClr val="black"/>
                </a:solidFill>
                <a:latin typeface="Arial" pitchFamily="34" charset="0"/>
                <a:ea typeface="Calibri" panose="020F0502020204030204" pitchFamily="34" charset="0"/>
                <a:cs typeface="Arial" pitchFamily="34" charset="0"/>
              </a:rPr>
              <a:t>The reasoning used to synthesise data in qualitative research is inductive</a:t>
            </a:r>
          </a:p>
          <a:p>
            <a:pPr lvl="0" algn="just">
              <a:lnSpc>
                <a:spcPct val="107000"/>
              </a:lnSpc>
              <a:spcAft>
                <a:spcPts val="800"/>
              </a:spcAft>
              <a:buFont typeface="Wingdings" panose="05000000000000000000" pitchFamily="2" charset="2"/>
              <a:buChar char="v"/>
              <a:tabLst>
                <a:tab pos="457200" algn="l"/>
              </a:tabLst>
            </a:pPr>
            <a:r>
              <a:rPr lang="en-US" dirty="0">
                <a:solidFill>
                  <a:prstClr val="black"/>
                </a:solidFill>
                <a:latin typeface="Arial" pitchFamily="34" charset="0"/>
                <a:cs typeface="Arial" pitchFamily="34" charset="0"/>
              </a:rPr>
              <a:t>Researcher participates in the research and engages the participants in the study.</a:t>
            </a:r>
            <a:endParaRPr lang="en-IN" dirty="0">
              <a:solidFill>
                <a:prstClr val="black"/>
              </a:solidFill>
              <a:latin typeface="Arial" pitchFamily="34" charset="0"/>
              <a:cs typeface="Arial" pitchFamily="34" charset="0"/>
            </a:endParaRPr>
          </a:p>
          <a:p>
            <a:pPr lvl="0" algn="just">
              <a:lnSpc>
                <a:spcPct val="107000"/>
              </a:lnSpc>
              <a:spcAft>
                <a:spcPts val="800"/>
              </a:spcAft>
              <a:buFont typeface="Wingdings" panose="05000000000000000000" pitchFamily="2" charset="2"/>
              <a:buChar char="v"/>
              <a:tabLst>
                <a:tab pos="457200" algn="l"/>
              </a:tabLst>
            </a:pPr>
            <a:r>
              <a:rPr lang="en-IN" dirty="0">
                <a:solidFill>
                  <a:prstClr val="black"/>
                </a:solidFill>
                <a:latin typeface="Arial" pitchFamily="34" charset="0"/>
                <a:ea typeface="Calibri" panose="020F0502020204030204" pitchFamily="34" charset="0"/>
                <a:cs typeface="Arial" pitchFamily="34" charset="0"/>
              </a:rPr>
              <a:t>Qualitative research is based on purposive sampling</a:t>
            </a:r>
          </a:p>
          <a:p>
            <a:pPr lvl="0" algn="just">
              <a:lnSpc>
                <a:spcPct val="107000"/>
              </a:lnSpc>
              <a:spcAft>
                <a:spcPts val="800"/>
              </a:spcAft>
              <a:buFont typeface="Wingdings" panose="05000000000000000000" pitchFamily="2" charset="2"/>
              <a:buChar char="v"/>
              <a:tabLst>
                <a:tab pos="457200" algn="l"/>
              </a:tabLst>
            </a:pPr>
            <a:r>
              <a:rPr lang="en-IN" dirty="0">
                <a:solidFill>
                  <a:prstClr val="black"/>
                </a:solidFill>
                <a:latin typeface="Arial" pitchFamily="34" charset="0"/>
                <a:ea typeface="Calibri" panose="020F0502020204030204" pitchFamily="34" charset="0"/>
                <a:cs typeface="Arial" pitchFamily="34" charset="0"/>
              </a:rPr>
              <a:t> A small sample size is selected with a view to get a thorough understanding of the target concept.</a:t>
            </a:r>
          </a:p>
          <a:p>
            <a:endParaRPr lang="en-IN" dirty="0">
              <a:latin typeface="Arial" pitchFamily="34" charset="0"/>
              <a:cs typeface="Arial" pitchFamily="34" charset="0"/>
            </a:endParaRPr>
          </a:p>
        </p:txBody>
      </p:sp>
    </p:spTree>
    <p:extLst>
      <p:ext uri="{BB962C8B-B14F-4D97-AF65-F5344CB8AC3E}">
        <p14:creationId xmlns:p14="http://schemas.microsoft.com/office/powerpoint/2010/main" val="132276842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1275</TotalTime>
  <Words>1435</Words>
  <Application>Microsoft Office PowerPoint</Application>
  <PresentationFormat>Widescreen</PresentationFormat>
  <Paragraphs>143</Paragraphs>
  <Slides>26</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26</vt:i4>
      </vt:variant>
    </vt:vector>
  </HeadingPairs>
  <TitlesOfParts>
    <vt:vector size="35" baseType="lpstr">
      <vt:lpstr>Algerian</vt:lpstr>
      <vt:lpstr>Arial</vt:lpstr>
      <vt:lpstr>Calibri</vt:lpstr>
      <vt:lpstr>Calibri Light</vt:lpstr>
      <vt:lpstr>Symbol</vt:lpstr>
      <vt:lpstr>Times</vt:lpstr>
      <vt:lpstr>Times New Roman</vt:lpstr>
      <vt:lpstr>Wingdings</vt:lpstr>
      <vt:lpstr>Office Theme</vt:lpstr>
      <vt:lpstr>PowerPoint Presentation</vt:lpstr>
      <vt:lpstr>QUALITATIVE RESEARCH</vt:lpstr>
      <vt:lpstr>CONTENTS</vt:lpstr>
      <vt:lpstr>               learning OBJECTIVES </vt:lpstr>
      <vt:lpstr>What is qualitative research?</vt:lpstr>
      <vt:lpstr>definitions</vt:lpstr>
      <vt:lpstr>Purpose of qualitative research</vt:lpstr>
      <vt:lpstr>Characteristics of Qualitative Research</vt:lpstr>
      <vt:lpstr>Characteristics of Qualitative Research</vt:lpstr>
      <vt:lpstr>Characteristics of Qualitative Research</vt:lpstr>
      <vt:lpstr>KEY elements OF qualitative research </vt:lpstr>
      <vt:lpstr>Types of qualitative research</vt:lpstr>
      <vt:lpstr>METHODS USED IN QUALITATIVE RESEARCH</vt:lpstr>
      <vt:lpstr>METHODS USED IN QUALITATIVE RESEARCH</vt:lpstr>
      <vt:lpstr>METHODS USED IN QUALITATIVE RESEARCH</vt:lpstr>
      <vt:lpstr>METHODS USED IN QUALITATIVE RESEARCH</vt:lpstr>
      <vt:lpstr>Steps of qualitative research</vt:lpstr>
      <vt:lpstr> strengths of  qualitative research</vt:lpstr>
      <vt:lpstr>PowerPoint Presentation</vt:lpstr>
      <vt:lpstr>Limitations of qualitative research</vt:lpstr>
      <vt:lpstr>Qualitative   Vs    quantitative research</vt:lpstr>
      <vt:lpstr>Ethical guidelines of qualitative research</vt:lpstr>
      <vt:lpstr>Ethical guidelines of qualitative research</vt:lpstr>
      <vt:lpstr>Summary</vt:lpstr>
      <vt:lpstr>Suggested readings</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Admin</dc:creator>
  <cp:lastModifiedBy>LENOVO</cp:lastModifiedBy>
  <cp:revision>102</cp:revision>
  <dcterms:created xsi:type="dcterms:W3CDTF">2020-05-10T14:06:12Z</dcterms:created>
  <dcterms:modified xsi:type="dcterms:W3CDTF">2020-06-22T17:15:58Z</dcterms:modified>
</cp:coreProperties>
</file>